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 id="214748366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1" roundtripDataSignature="AMtx7mjmnhyCrCTm5h7xXdD0tExpmjUmg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11" Type="http://schemas.openxmlformats.org/officeDocument/2006/relationships/slide" Target="slides/slide6.xml"/><Relationship Id="rId10" Type="http://schemas.openxmlformats.org/officeDocument/2006/relationships/slide" Target="slides/slide5.xml"/><Relationship Id="rId21" Type="http://customschemas.google.com/relationships/presentationmetadata" Target="metadata"/><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8" name="Google Shape;98;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3" name="Google Shape;353;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a:t>Opening Coding, how coding was utilized and used to help in the formation of analyzing </a:t>
            </a:r>
            <a:endParaRPr/>
          </a:p>
          <a:p>
            <a:pPr indent="0" lvl="0" marL="0" marR="0" rtl="0" algn="l">
              <a:lnSpc>
                <a:spcPct val="100000"/>
              </a:lnSpc>
              <a:spcBef>
                <a:spcPts val="0"/>
              </a:spcBef>
              <a:spcAft>
                <a:spcPts val="0"/>
              </a:spcAft>
              <a:buClr>
                <a:schemeClr val="dk1"/>
              </a:buClr>
              <a:buSzPts val="1200"/>
              <a:buFont typeface="Calibri"/>
              <a:buNone/>
            </a:pPr>
            <a:r>
              <a:t/>
            </a:r>
            <a:endParaRPr/>
          </a:p>
          <a:p>
            <a:pPr indent="0" lvl="0" marL="0" marR="0" rtl="0" algn="l">
              <a:lnSpc>
                <a:spcPct val="100000"/>
              </a:lnSpc>
              <a:spcBef>
                <a:spcPts val="0"/>
              </a:spcBef>
              <a:spcAft>
                <a:spcPts val="0"/>
              </a:spcAft>
              <a:buClr>
                <a:schemeClr val="dk1"/>
              </a:buClr>
              <a:buSzPts val="1200"/>
              <a:buFont typeface="Calibri"/>
              <a:buNone/>
            </a:pPr>
            <a:r>
              <a:rPr lang="en-US"/>
              <a:t>researcher as an instrument. How I as a researcher was used in the develop key findings: Author Patton provides literature regarding how to a Research is used as an instrument. Within opening coding a Researcher thus is used as an analysising instrument.   </a:t>
            </a:r>
            <a:endParaRPr/>
          </a:p>
          <a:p>
            <a:pPr indent="0" lvl="0" marL="0" rtl="0" algn="l">
              <a:spcBef>
                <a:spcPts val="0"/>
              </a:spcBef>
              <a:spcAft>
                <a:spcPts val="0"/>
              </a:spcAft>
              <a:buNone/>
            </a:pPr>
            <a:r>
              <a:t/>
            </a:r>
            <a:endParaRPr/>
          </a:p>
        </p:txBody>
      </p:sp>
      <p:sp>
        <p:nvSpPr>
          <p:cNvPr id="354" name="Google Shape;354;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 name="Shape 361"/>
        <p:cNvGrpSpPr/>
        <p:nvPr/>
      </p:nvGrpSpPr>
      <p:grpSpPr>
        <a:xfrm>
          <a:off x="0" y="0"/>
          <a:ext cx="0" cy="0"/>
          <a:chOff x="0" y="0"/>
          <a:chExt cx="0" cy="0"/>
        </a:xfrm>
      </p:grpSpPr>
      <p:sp>
        <p:nvSpPr>
          <p:cNvPr id="362" name="Google Shape;362;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3" name="Google Shape;363;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0" name="Shape 370"/>
        <p:cNvGrpSpPr/>
        <p:nvPr/>
      </p:nvGrpSpPr>
      <p:grpSpPr>
        <a:xfrm>
          <a:off x="0" y="0"/>
          <a:ext cx="0" cy="0"/>
          <a:chOff x="0" y="0"/>
          <a:chExt cx="0" cy="0"/>
        </a:xfrm>
      </p:grpSpPr>
      <p:sp>
        <p:nvSpPr>
          <p:cNvPr id="371" name="Google Shape;371;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2" name="Google Shape;372;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Discussion of Codes/Themes and providing survivors quotes from each. In thinking through the codes/themes how each reflects within offerings/recommendations for the DV Healthcare and Service Providers communities. </a:t>
            </a:r>
            <a:endParaRPr/>
          </a:p>
        </p:txBody>
      </p:sp>
      <p:sp>
        <p:nvSpPr>
          <p:cNvPr id="373" name="Google Shape;373;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7" name="Shape 377"/>
        <p:cNvGrpSpPr/>
        <p:nvPr/>
      </p:nvGrpSpPr>
      <p:grpSpPr>
        <a:xfrm>
          <a:off x="0" y="0"/>
          <a:ext cx="0" cy="0"/>
          <a:chOff x="0" y="0"/>
          <a:chExt cx="0" cy="0"/>
        </a:xfrm>
      </p:grpSpPr>
      <p:sp>
        <p:nvSpPr>
          <p:cNvPr id="378" name="Google Shape;378;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9" name="Google Shape;379;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6" name="Shape 386"/>
        <p:cNvGrpSpPr/>
        <p:nvPr/>
      </p:nvGrpSpPr>
      <p:grpSpPr>
        <a:xfrm>
          <a:off x="0" y="0"/>
          <a:ext cx="0" cy="0"/>
          <a:chOff x="0" y="0"/>
          <a:chExt cx="0" cy="0"/>
        </a:xfrm>
      </p:grpSpPr>
      <p:sp>
        <p:nvSpPr>
          <p:cNvPr id="387" name="Google Shape;387;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8" name="Google Shape;388;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US" sz="1800" u="none" strike="noStrike">
                <a:solidFill>
                  <a:srgbClr val="000000"/>
                </a:solidFill>
                <a:latin typeface="Arial"/>
                <a:ea typeface="Arial"/>
                <a:cs typeface="Arial"/>
                <a:sym typeface="Arial"/>
              </a:rPr>
              <a:t>Continuing emerging themes for recommendations for practitioner changes include providing adequate resources and materials to encourage wellness and healing, culturally specific, and diversity training.</a:t>
            </a:r>
            <a:endParaRPr/>
          </a:p>
        </p:txBody>
      </p:sp>
      <p:sp>
        <p:nvSpPr>
          <p:cNvPr id="389" name="Google Shape;389;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6" name="Shape 396"/>
        <p:cNvGrpSpPr/>
        <p:nvPr/>
      </p:nvGrpSpPr>
      <p:grpSpPr>
        <a:xfrm>
          <a:off x="0" y="0"/>
          <a:ext cx="0" cy="0"/>
          <a:chOff x="0" y="0"/>
          <a:chExt cx="0" cy="0"/>
        </a:xfrm>
      </p:grpSpPr>
      <p:sp>
        <p:nvSpPr>
          <p:cNvPr id="397" name="Google Shape;397;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8" name="Google Shape;398;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8" name="Google Shape;108;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9" name="Google Shape;109;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7" name="Google Shape;117;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From the Key Findings there will be quotes from DV survivors that could possibly be triggering. I want this space of the presentation to be of community and an opening sharing space. </a:t>
            </a:r>
            <a:endParaRPr/>
          </a:p>
        </p:txBody>
      </p:sp>
      <p:sp>
        <p:nvSpPr>
          <p:cNvPr id="118" name="Google Shape;118;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6" name="Google Shape;126;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a:t>Introduction: As a culturally resource center we were to develop a needs assessment; </a:t>
            </a:r>
            <a:endParaRPr/>
          </a:p>
          <a:p>
            <a:pPr indent="0" lvl="0" marL="0" marR="0" rtl="0" algn="l">
              <a:lnSpc>
                <a:spcPct val="100000"/>
              </a:lnSpc>
              <a:spcBef>
                <a:spcPts val="0"/>
              </a:spcBef>
              <a:spcAft>
                <a:spcPts val="0"/>
              </a:spcAft>
              <a:buClr>
                <a:schemeClr val="dk1"/>
              </a:buClr>
              <a:buSzPts val="1200"/>
              <a:buFont typeface="Calibri"/>
              <a:buNone/>
            </a:pPr>
            <a:r>
              <a:t/>
            </a:r>
            <a:endParaRPr/>
          </a:p>
          <a:p>
            <a:pPr indent="0" lvl="0" marL="0" marR="0" rtl="0" algn="l">
              <a:lnSpc>
                <a:spcPct val="100000"/>
              </a:lnSpc>
              <a:spcBef>
                <a:spcPts val="0"/>
              </a:spcBef>
              <a:spcAft>
                <a:spcPts val="0"/>
              </a:spcAft>
              <a:buClr>
                <a:schemeClr val="dk1"/>
              </a:buClr>
              <a:buSzPts val="1200"/>
              <a:buFont typeface="Calibri"/>
              <a:buNone/>
            </a:pPr>
            <a:r>
              <a:rPr lang="en-US"/>
              <a:t>Needs Assessment Evaluation proposing questions – What are the lived experiences of Native American women who are survivors of DV/IPV ; Goals of what the Needs Assessment was trying to accomplished; </a:t>
            </a:r>
            <a:endParaRPr/>
          </a:p>
          <a:p>
            <a:pPr indent="0" lvl="0" marL="0" marR="0" rtl="0" algn="l">
              <a:lnSpc>
                <a:spcPct val="100000"/>
              </a:lnSpc>
              <a:spcBef>
                <a:spcPts val="0"/>
              </a:spcBef>
              <a:spcAft>
                <a:spcPts val="0"/>
              </a:spcAft>
              <a:buClr>
                <a:schemeClr val="dk1"/>
              </a:buClr>
              <a:buSzPts val="1200"/>
              <a:buFont typeface="Calibri"/>
              <a:buNone/>
            </a:pPr>
            <a:r>
              <a:t/>
            </a:r>
            <a:endParaRPr/>
          </a:p>
          <a:p>
            <a:pPr indent="0" lvl="0" marL="0" marR="0" rtl="0" algn="l">
              <a:lnSpc>
                <a:spcPct val="100000"/>
              </a:lnSpc>
              <a:spcBef>
                <a:spcPts val="0"/>
              </a:spcBef>
              <a:spcAft>
                <a:spcPts val="0"/>
              </a:spcAft>
              <a:buClr>
                <a:schemeClr val="dk1"/>
              </a:buClr>
              <a:buSzPts val="1200"/>
              <a:buFont typeface="Calibri"/>
              <a:buNone/>
            </a:pPr>
            <a:r>
              <a:rPr lang="en-US"/>
              <a:t>What are the </a:t>
            </a:r>
            <a:r>
              <a:rPr lang="en-US">
                <a:latin typeface="Arial"/>
                <a:ea typeface="Arial"/>
                <a:cs typeface="Arial"/>
                <a:sym typeface="Arial"/>
              </a:rPr>
              <a:t>holistic wellness journeys from Native American women who are domestic violence survivors? </a:t>
            </a:r>
            <a:endParaRPr>
              <a:latin typeface="Arial"/>
              <a:ea typeface="Arial"/>
              <a:cs typeface="Arial"/>
              <a:sym typeface="Arial"/>
            </a:endParaRPr>
          </a:p>
          <a:p>
            <a:pPr indent="0" lvl="0" marL="0" marR="0" rtl="0" algn="l">
              <a:lnSpc>
                <a:spcPct val="100000"/>
              </a:lnSpc>
              <a:spcBef>
                <a:spcPts val="0"/>
              </a:spcBef>
              <a:spcAft>
                <a:spcPts val="0"/>
              </a:spcAft>
              <a:buClr>
                <a:schemeClr val="dk1"/>
              </a:buClr>
              <a:buSzPts val="1200"/>
              <a:buFont typeface="Calibri"/>
              <a:buNone/>
            </a:pPr>
            <a:r>
              <a:t/>
            </a:r>
            <a:endParaRPr>
              <a:latin typeface="Arial"/>
              <a:ea typeface="Arial"/>
              <a:cs typeface="Arial"/>
              <a:sym typeface="Arial"/>
            </a:endParaRPr>
          </a:p>
          <a:p>
            <a:pPr indent="0" lvl="0" marL="0" marR="0" rtl="0" algn="l">
              <a:lnSpc>
                <a:spcPct val="100000"/>
              </a:lnSpc>
              <a:spcBef>
                <a:spcPts val="0"/>
              </a:spcBef>
              <a:spcAft>
                <a:spcPts val="0"/>
              </a:spcAft>
              <a:buClr>
                <a:schemeClr val="dk1"/>
              </a:buClr>
              <a:buSzPts val="1200"/>
              <a:buFont typeface="Calibri"/>
              <a:buNone/>
            </a:pPr>
            <a:r>
              <a:rPr lang="en-US">
                <a:latin typeface="Arial"/>
                <a:ea typeface="Arial"/>
                <a:cs typeface="Arial"/>
                <a:sym typeface="Arial"/>
              </a:rPr>
              <a:t>Survivors' stories captured the needs for physical, mental, emotional, and spiritual restoration of balance in their lives.</a:t>
            </a:r>
            <a:endParaRPr/>
          </a:p>
        </p:txBody>
      </p:sp>
      <p:sp>
        <p:nvSpPr>
          <p:cNvPr id="127" name="Google Shape;127;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5" name="Google Shape;135;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7" name="Google Shape;317;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Provide points from 5 academic literature review references to understand what current literature states regarding the issues around DV/IPV and experiences with Healthcare Providers and DV Service Providers.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We know of the issues: </a:t>
            </a:r>
            <a:endParaRPr/>
          </a:p>
          <a:p>
            <a:pPr indent="0" lvl="0" marL="0" rtl="0" algn="l">
              <a:spcBef>
                <a:spcPts val="0"/>
              </a:spcBef>
              <a:spcAft>
                <a:spcPts val="0"/>
              </a:spcAft>
              <a:buNone/>
            </a:pPr>
            <a:r>
              <a:rPr lang="en-US"/>
              <a:t>-Cultural responsiveness (cultural appropriateness - within DV service providers) </a:t>
            </a:r>
            <a:endParaRPr/>
          </a:p>
          <a:p>
            <a:pPr indent="0" lvl="0" marL="0" rtl="0" algn="l">
              <a:spcBef>
                <a:spcPts val="0"/>
              </a:spcBef>
              <a:spcAft>
                <a:spcPts val="0"/>
              </a:spcAft>
              <a:buNone/>
            </a:pPr>
            <a:r>
              <a:rPr lang="en-US"/>
              <a:t>-DV </a:t>
            </a:r>
            <a:r>
              <a:rPr lang="en-US"/>
              <a:t>service</a:t>
            </a:r>
            <a:r>
              <a:rPr lang="en-US"/>
              <a:t> providers need training on being trauma informed (questions as of DV survivors) </a:t>
            </a:r>
            <a:endParaRPr/>
          </a:p>
          <a:p>
            <a:pPr indent="0" lvl="0" marL="0" rtl="0" algn="l">
              <a:spcBef>
                <a:spcPts val="0"/>
              </a:spcBef>
              <a:spcAft>
                <a:spcPts val="0"/>
              </a:spcAft>
              <a:buNone/>
            </a:pPr>
            <a:r>
              <a:rPr lang="en-US"/>
              <a:t>-Providers Care: lots of information in literature around Providers also taking care of themselves. (when one can not take care of themselves how can they take care of others, and community members)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Theses are the complexities that are very current within our communities. </a:t>
            </a:r>
            <a:endParaRPr/>
          </a:p>
          <a:p>
            <a:pPr indent="0" lvl="0" marL="0" rtl="0" algn="l">
              <a:spcBef>
                <a:spcPts val="0"/>
              </a:spcBef>
              <a:spcAft>
                <a:spcPts val="0"/>
              </a:spcAft>
              <a:buNone/>
            </a:pPr>
            <a:r>
              <a:rPr lang="en-US"/>
              <a:t>Identifying any issues other issues within other communities? </a:t>
            </a:r>
            <a:endParaRPr/>
          </a:p>
          <a:p>
            <a:pPr indent="0" lvl="0" marL="0" rtl="0" algn="l">
              <a:spcBef>
                <a:spcPts val="0"/>
              </a:spcBef>
              <a:spcAft>
                <a:spcPts val="0"/>
              </a:spcAft>
              <a:buNone/>
            </a:pPr>
            <a:r>
              <a:t/>
            </a:r>
            <a:endParaRPr/>
          </a:p>
        </p:txBody>
      </p:sp>
      <p:sp>
        <p:nvSpPr>
          <p:cNvPr id="318" name="Google Shape;318;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6" name="Google Shape;326;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4" name="Google Shape;334;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Feminist/Decolonizing theory was used throughout the needs assessment concepts of thought and design;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how we recruited survivors use social media for recruiting of interest- recruiting form to fill out - within personal identifiers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criteria the survivors met to be invited to participate in the focus group; Native American women DV/IPV survivors or in a current abusive relationship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what the focus group generally looked like (region, sexuality, age); Mean age was about 42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what the norms were established within the focus groups for survivors' participation - over zoom is very hard to conduct focus groups: gave space for all to interact - left their camera on, use the raise hand feature however also wanted the space to feel comfortable.   </a:t>
            </a:r>
            <a:endParaRPr/>
          </a:p>
        </p:txBody>
      </p:sp>
      <p:sp>
        <p:nvSpPr>
          <p:cNvPr id="335" name="Google Shape;335;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4" name="Google Shape;344;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17"/>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17"/>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2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28"/>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29"/>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29"/>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90" name="Shape 90"/>
        <p:cNvGrpSpPr/>
        <p:nvPr/>
      </p:nvGrpSpPr>
      <p:grpSpPr>
        <a:xfrm>
          <a:off x="0" y="0"/>
          <a:ext cx="0" cy="0"/>
          <a:chOff x="0" y="0"/>
          <a:chExt cx="0" cy="0"/>
        </a:xfrm>
      </p:grpSpPr>
      <p:sp>
        <p:nvSpPr>
          <p:cNvPr id="91" name="Google Shape;91;p2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2" name="Google Shape;92;p2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93" name="Google Shape;93;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4" name="Google Shape;94;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5" name="Google Shape;95;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1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1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21"/>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21"/>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0" name="Google Shape;30;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2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22"/>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22"/>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23"/>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23"/>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23"/>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23"/>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23"/>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2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 name="Shape 54"/>
        <p:cNvGrpSpPr/>
        <p:nvPr/>
      </p:nvGrpSpPr>
      <p:grpSpPr>
        <a:xfrm>
          <a:off x="0" y="0"/>
          <a:ext cx="0" cy="0"/>
          <a:chOff x="0" y="0"/>
          <a:chExt cx="0" cy="0"/>
        </a:xfrm>
      </p:grpSpPr>
      <p:sp>
        <p:nvSpPr>
          <p:cNvPr id="55" name="Google Shape;55;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26"/>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26"/>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26"/>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27"/>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27"/>
          <p:cNvSpPr/>
          <p:nvPr>
            <p:ph idx="2" type="pic"/>
          </p:nvPr>
        </p:nvSpPr>
        <p:spPr>
          <a:xfrm>
            <a:off x="5183188" y="987425"/>
            <a:ext cx="6172200" cy="4873625"/>
          </a:xfrm>
          <a:prstGeom prst="rect">
            <a:avLst/>
          </a:prstGeom>
          <a:noFill/>
          <a:ln>
            <a:noFill/>
          </a:ln>
        </p:spPr>
      </p:sp>
      <p:sp>
        <p:nvSpPr>
          <p:cNvPr id="68" name="Google Shape;68;p27"/>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84" name="Shape 84"/>
        <p:cNvGrpSpPr/>
        <p:nvPr/>
      </p:nvGrpSpPr>
      <p:grpSpPr>
        <a:xfrm>
          <a:off x="0" y="0"/>
          <a:ext cx="0" cy="0"/>
          <a:chOff x="0" y="0"/>
          <a:chExt cx="0" cy="0"/>
        </a:xfrm>
      </p:grpSpPr>
      <p:sp>
        <p:nvSpPr>
          <p:cNvPr id="85" name="Google Shape;85;p1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lt1"/>
              </a:buClr>
              <a:buSzPts val="4400"/>
              <a:buFont typeface="Calibri"/>
              <a:buNone/>
              <a:defRPr b="0" i="0" sz="4400" u="none" cap="none" strike="noStrik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6" name="Google Shape;86;p1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9pPr>
          </a:lstStyle>
          <a:p/>
        </p:txBody>
      </p:sp>
      <p:sp>
        <p:nvSpPr>
          <p:cNvPr id="87" name="Google Shape;87;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88" name="Google Shape;88;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89" name="Google Shape;89;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sz="1200" u="none">
                <a:solidFill>
                  <a:schemeClr val="lt1"/>
                </a:solidFill>
                <a:latin typeface="Calibri"/>
                <a:ea typeface="Calibri"/>
                <a:cs typeface="Calibri"/>
                <a:sym typeface="Calibri"/>
              </a:defRPr>
            </a:lvl1pPr>
            <a:lvl2pPr indent="0" lvl="1" marL="0" marR="0" rtl="0" algn="r">
              <a:spcBef>
                <a:spcPts val="0"/>
              </a:spcBef>
              <a:buNone/>
              <a:defRPr b="0" sz="1200" u="none">
                <a:solidFill>
                  <a:schemeClr val="lt1"/>
                </a:solidFill>
                <a:latin typeface="Calibri"/>
                <a:ea typeface="Calibri"/>
                <a:cs typeface="Calibri"/>
                <a:sym typeface="Calibri"/>
              </a:defRPr>
            </a:lvl2pPr>
            <a:lvl3pPr indent="0" lvl="2" marL="0" marR="0" rtl="0" algn="r">
              <a:spcBef>
                <a:spcPts val="0"/>
              </a:spcBef>
              <a:buNone/>
              <a:defRPr b="0" sz="1200" u="none">
                <a:solidFill>
                  <a:schemeClr val="lt1"/>
                </a:solidFill>
                <a:latin typeface="Calibri"/>
                <a:ea typeface="Calibri"/>
                <a:cs typeface="Calibri"/>
                <a:sym typeface="Calibri"/>
              </a:defRPr>
            </a:lvl3pPr>
            <a:lvl4pPr indent="0" lvl="3" marL="0" marR="0" rtl="0" algn="r">
              <a:spcBef>
                <a:spcPts val="0"/>
              </a:spcBef>
              <a:buNone/>
              <a:defRPr b="0" sz="1200" u="none">
                <a:solidFill>
                  <a:schemeClr val="lt1"/>
                </a:solidFill>
                <a:latin typeface="Calibri"/>
                <a:ea typeface="Calibri"/>
                <a:cs typeface="Calibri"/>
                <a:sym typeface="Calibri"/>
              </a:defRPr>
            </a:lvl4pPr>
            <a:lvl5pPr indent="0" lvl="4" marL="0" marR="0" rtl="0" algn="r">
              <a:spcBef>
                <a:spcPts val="0"/>
              </a:spcBef>
              <a:buNone/>
              <a:defRPr b="0" sz="1200" u="none">
                <a:solidFill>
                  <a:schemeClr val="lt1"/>
                </a:solidFill>
                <a:latin typeface="Calibri"/>
                <a:ea typeface="Calibri"/>
                <a:cs typeface="Calibri"/>
                <a:sym typeface="Calibri"/>
              </a:defRPr>
            </a:lvl5pPr>
            <a:lvl6pPr indent="0" lvl="5" marL="0" marR="0" rtl="0" algn="r">
              <a:spcBef>
                <a:spcPts val="0"/>
              </a:spcBef>
              <a:buNone/>
              <a:defRPr b="0" sz="1200" u="none">
                <a:solidFill>
                  <a:schemeClr val="lt1"/>
                </a:solidFill>
                <a:latin typeface="Calibri"/>
                <a:ea typeface="Calibri"/>
                <a:cs typeface="Calibri"/>
                <a:sym typeface="Calibri"/>
              </a:defRPr>
            </a:lvl6pPr>
            <a:lvl7pPr indent="0" lvl="6" marL="0" marR="0" rtl="0" algn="r">
              <a:spcBef>
                <a:spcPts val="0"/>
              </a:spcBef>
              <a:buNone/>
              <a:defRPr b="0" sz="1200" u="none">
                <a:solidFill>
                  <a:schemeClr val="lt1"/>
                </a:solidFill>
                <a:latin typeface="Calibri"/>
                <a:ea typeface="Calibri"/>
                <a:cs typeface="Calibri"/>
                <a:sym typeface="Calibri"/>
              </a:defRPr>
            </a:lvl7pPr>
            <a:lvl8pPr indent="0" lvl="7" marL="0" marR="0" rtl="0" algn="r">
              <a:spcBef>
                <a:spcPts val="0"/>
              </a:spcBef>
              <a:buNone/>
              <a:defRPr b="0" sz="1200" u="none">
                <a:solidFill>
                  <a:schemeClr val="lt1"/>
                </a:solidFill>
                <a:latin typeface="Calibri"/>
                <a:ea typeface="Calibri"/>
                <a:cs typeface="Calibri"/>
                <a:sym typeface="Calibri"/>
              </a:defRPr>
            </a:lvl8pPr>
            <a:lvl9pPr indent="0" lvl="8" marL="0" marR="0" rtl="0" algn="r">
              <a:spcBef>
                <a:spcPts val="0"/>
              </a:spcBef>
              <a:buNone/>
              <a:defRPr b="0" sz="1200" u="non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1"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8.jpg"/><Relationship Id="rId4" Type="http://schemas.openxmlformats.org/officeDocument/2006/relationships/image" Target="../media/image1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4.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3.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4.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4.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0.png"/><Relationship Id="rId4" Type="http://schemas.openxmlformats.org/officeDocument/2006/relationships/image" Target="../media/image7.png"/><Relationship Id="rId5"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8.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8.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8.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1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9" name="Shape 99"/>
        <p:cNvGrpSpPr/>
        <p:nvPr/>
      </p:nvGrpSpPr>
      <p:grpSpPr>
        <a:xfrm>
          <a:off x="0" y="0"/>
          <a:ext cx="0" cy="0"/>
          <a:chOff x="0" y="0"/>
          <a:chExt cx="0" cy="0"/>
        </a:xfrm>
      </p:grpSpPr>
      <p:sp>
        <p:nvSpPr>
          <p:cNvPr id="100" name="Google Shape;100;p1"/>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01" name="Google Shape;101;p1"/>
          <p:cNvSpPr/>
          <p:nvPr/>
        </p:nvSpPr>
        <p:spPr>
          <a:xfrm>
            <a:off x="6096000" y="0"/>
            <a:ext cx="6096000" cy="6858000"/>
          </a:xfrm>
          <a:prstGeom prst="rect">
            <a:avLst/>
          </a:prstGeom>
          <a:solidFill>
            <a:srgbClr val="82766A">
              <a:alpha val="1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02" name="Google Shape;102;p1"/>
          <p:cNvSpPr txBox="1"/>
          <p:nvPr>
            <p:ph type="ctrTitle"/>
          </p:nvPr>
        </p:nvSpPr>
        <p:spPr>
          <a:xfrm>
            <a:off x="6370820" y="1"/>
            <a:ext cx="5821180" cy="4069704"/>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rgbClr val="262626"/>
              </a:buClr>
              <a:buSzPct val="100000"/>
              <a:buFont typeface="Calibri"/>
              <a:buNone/>
            </a:pPr>
            <a:r>
              <a:rPr b="1" lang="en-US" sz="4800">
                <a:solidFill>
                  <a:srgbClr val="262626"/>
                </a:solidFill>
              </a:rPr>
              <a:t>Indigenous Domestic Violence Survivors’ Wellness Services: Uplifting Our Voices</a:t>
            </a:r>
            <a:br>
              <a:rPr b="1" lang="en-US" sz="2300">
                <a:solidFill>
                  <a:srgbClr val="262626"/>
                </a:solidFill>
              </a:rPr>
            </a:br>
            <a:br>
              <a:rPr b="1" lang="en-US" sz="2300">
                <a:solidFill>
                  <a:srgbClr val="262626"/>
                </a:solidFill>
              </a:rPr>
            </a:br>
            <a:br>
              <a:rPr b="1" lang="en-US" sz="2300">
                <a:solidFill>
                  <a:srgbClr val="262626"/>
                </a:solidFill>
              </a:rPr>
            </a:br>
            <a:r>
              <a:rPr b="1" lang="en-US" sz="3100">
                <a:solidFill>
                  <a:srgbClr val="262626"/>
                </a:solidFill>
              </a:rPr>
              <a:t>Kendra Root, NIWRC Research Associate</a:t>
            </a:r>
            <a:endParaRPr/>
          </a:p>
        </p:txBody>
      </p:sp>
      <p:pic>
        <p:nvPicPr>
          <p:cNvPr descr="A picture containing art, drawing, painting, visual arts&#10;&#10;Description automatically generated" id="103" name="Google Shape;103;p1"/>
          <p:cNvPicPr preferRelativeResize="0"/>
          <p:nvPr/>
        </p:nvPicPr>
        <p:blipFill rotWithShape="1">
          <a:blip r:embed="rId3">
            <a:alphaModFix/>
          </a:blip>
          <a:srcRect b="0" l="5564" r="5565" t="0"/>
          <a:stretch/>
        </p:blipFill>
        <p:spPr>
          <a:xfrm>
            <a:off x="21" y="1"/>
            <a:ext cx="6567031" cy="6857999"/>
          </a:xfrm>
          <a:custGeom>
            <a:rect b="b" l="l" r="r" t="t"/>
            <a:pathLst>
              <a:path extrusionOk="0" h="6857999" w="7665593">
                <a:moveTo>
                  <a:pt x="0" y="0"/>
                </a:moveTo>
                <a:lnTo>
                  <a:pt x="7363783" y="0"/>
                </a:lnTo>
                <a:lnTo>
                  <a:pt x="7372954" y="18152"/>
                </a:lnTo>
                <a:cubicBezTo>
                  <a:pt x="7378508" y="27417"/>
                  <a:pt x="7383821" y="35694"/>
                  <a:pt x="7386404" y="41707"/>
                </a:cubicBezTo>
                <a:lnTo>
                  <a:pt x="7389058" y="60832"/>
                </a:lnTo>
                <a:lnTo>
                  <a:pt x="7394074" y="60137"/>
                </a:lnTo>
                <a:lnTo>
                  <a:pt x="7394443" y="67241"/>
                </a:lnTo>
                <a:lnTo>
                  <a:pt x="7394565" y="83099"/>
                </a:lnTo>
                <a:cubicBezTo>
                  <a:pt x="7395324" y="92994"/>
                  <a:pt x="7394122" y="120511"/>
                  <a:pt x="7395957" y="130584"/>
                </a:cubicBezTo>
                <a:cubicBezTo>
                  <a:pt x="7401306" y="133490"/>
                  <a:pt x="7404223" y="137975"/>
                  <a:pt x="7405574" y="143540"/>
                </a:cubicBezTo>
                <a:lnTo>
                  <a:pt x="7405725" y="155795"/>
                </a:lnTo>
                <a:lnTo>
                  <a:pt x="7418615" y="226869"/>
                </a:lnTo>
                <a:lnTo>
                  <a:pt x="7419579" y="236641"/>
                </a:lnTo>
                <a:lnTo>
                  <a:pt x="7423900" y="241933"/>
                </a:lnTo>
                <a:cubicBezTo>
                  <a:pt x="7424763" y="245974"/>
                  <a:pt x="7424206" y="257579"/>
                  <a:pt x="7424760" y="260885"/>
                </a:cubicBezTo>
                <a:cubicBezTo>
                  <a:pt x="7425580" y="261177"/>
                  <a:pt x="7426400" y="261469"/>
                  <a:pt x="7427220" y="261761"/>
                </a:cubicBezTo>
                <a:cubicBezTo>
                  <a:pt x="7431152" y="272291"/>
                  <a:pt x="7444241" y="311893"/>
                  <a:pt x="7448344" y="324055"/>
                </a:cubicBezTo>
                <a:cubicBezTo>
                  <a:pt x="7444563" y="326484"/>
                  <a:pt x="7450535" y="331924"/>
                  <a:pt x="7451833" y="334727"/>
                </a:cubicBezTo>
                <a:cubicBezTo>
                  <a:pt x="7449286" y="335161"/>
                  <a:pt x="7448510" y="341947"/>
                  <a:pt x="7450776" y="343948"/>
                </a:cubicBezTo>
                <a:cubicBezTo>
                  <a:pt x="7463202" y="391652"/>
                  <a:pt x="7437523" y="367773"/>
                  <a:pt x="7453791" y="395003"/>
                </a:cubicBezTo>
                <a:cubicBezTo>
                  <a:pt x="7454869" y="399820"/>
                  <a:pt x="7453841" y="403723"/>
                  <a:pt x="7451939" y="407147"/>
                </a:cubicBezTo>
                <a:lnTo>
                  <a:pt x="7448030" y="412254"/>
                </a:lnTo>
                <a:lnTo>
                  <a:pt x="7455416" y="432021"/>
                </a:lnTo>
                <a:cubicBezTo>
                  <a:pt x="7457991" y="441758"/>
                  <a:pt x="7459699" y="452007"/>
                  <a:pt x="7460479" y="462523"/>
                </a:cubicBezTo>
                <a:cubicBezTo>
                  <a:pt x="7455275" y="464882"/>
                  <a:pt x="7462669" y="473136"/>
                  <a:pt x="7464133" y="477020"/>
                </a:cubicBezTo>
                <a:cubicBezTo>
                  <a:pt x="7460734" y="477060"/>
                  <a:pt x="7459104" y="485663"/>
                  <a:pt x="7461914" y="488716"/>
                </a:cubicBezTo>
                <a:cubicBezTo>
                  <a:pt x="7474065" y="552879"/>
                  <a:pt x="7442314" y="516775"/>
                  <a:pt x="7461353" y="555280"/>
                </a:cubicBezTo>
                <a:cubicBezTo>
                  <a:pt x="7462345" y="561721"/>
                  <a:pt x="7460642" y="566553"/>
                  <a:pt x="7457829" y="570585"/>
                </a:cubicBezTo>
                <a:lnTo>
                  <a:pt x="7450804" y="577839"/>
                </a:lnTo>
                <a:lnTo>
                  <a:pt x="7453309" y="583524"/>
                </a:lnTo>
                <a:cubicBezTo>
                  <a:pt x="7453505" y="604977"/>
                  <a:pt x="7446306" y="611303"/>
                  <a:pt x="7453558" y="623785"/>
                </a:cubicBezTo>
                <a:cubicBezTo>
                  <a:pt x="7438483" y="642230"/>
                  <a:pt x="7452055" y="636019"/>
                  <a:pt x="7454362" y="650049"/>
                </a:cubicBezTo>
                <a:cubicBezTo>
                  <a:pt x="7457368" y="661117"/>
                  <a:pt x="7463152" y="640798"/>
                  <a:pt x="7464006" y="651645"/>
                </a:cubicBezTo>
                <a:cubicBezTo>
                  <a:pt x="7460114" y="663380"/>
                  <a:pt x="7472201" y="662829"/>
                  <a:pt x="7467442" y="675032"/>
                </a:cubicBezTo>
                <a:cubicBezTo>
                  <a:pt x="7458335" y="672068"/>
                  <a:pt x="7469207" y="699114"/>
                  <a:pt x="7461251" y="699956"/>
                </a:cubicBezTo>
                <a:cubicBezTo>
                  <a:pt x="7472628" y="710321"/>
                  <a:pt x="7458614" y="715529"/>
                  <a:pt x="7462119" y="729331"/>
                </a:cubicBezTo>
                <a:cubicBezTo>
                  <a:pt x="7466423" y="735831"/>
                  <a:pt x="7467162" y="740521"/>
                  <a:pt x="7462533" y="746910"/>
                </a:cubicBezTo>
                <a:cubicBezTo>
                  <a:pt x="7483486" y="776851"/>
                  <a:pt x="7463470" y="765024"/>
                  <a:pt x="7471529" y="793043"/>
                </a:cubicBezTo>
                <a:cubicBezTo>
                  <a:pt x="7480002" y="817184"/>
                  <a:pt x="7485500" y="844550"/>
                  <a:pt x="7505730" y="867898"/>
                </a:cubicBezTo>
                <a:cubicBezTo>
                  <a:pt x="7511461" y="872184"/>
                  <a:pt x="7513630" y="882707"/>
                  <a:pt x="7510576" y="891400"/>
                </a:cubicBezTo>
                <a:cubicBezTo>
                  <a:pt x="7510049" y="892894"/>
                  <a:pt x="7509385" y="894278"/>
                  <a:pt x="7508604" y="895508"/>
                </a:cubicBezTo>
                <a:cubicBezTo>
                  <a:pt x="7511698" y="915692"/>
                  <a:pt x="7525520" y="989520"/>
                  <a:pt x="7529143" y="1012510"/>
                </a:cubicBezTo>
                <a:cubicBezTo>
                  <a:pt x="7521781" y="1014371"/>
                  <a:pt x="7535067" y="1025997"/>
                  <a:pt x="7530347" y="1033444"/>
                </a:cubicBezTo>
                <a:cubicBezTo>
                  <a:pt x="7526204" y="1038777"/>
                  <a:pt x="7529270" y="1043549"/>
                  <a:pt x="7529596" y="1049120"/>
                </a:cubicBezTo>
                <a:cubicBezTo>
                  <a:pt x="7526339" y="1056460"/>
                  <a:pt x="7532220" y="1080398"/>
                  <a:pt x="7536437" y="1086639"/>
                </a:cubicBezTo>
                <a:cubicBezTo>
                  <a:pt x="7551094" y="1101553"/>
                  <a:pt x="7540210" y="1135442"/>
                  <a:pt x="7551438" y="1147834"/>
                </a:cubicBezTo>
                <a:cubicBezTo>
                  <a:pt x="7553086" y="1152330"/>
                  <a:pt x="7553752" y="1156729"/>
                  <a:pt x="7553808" y="1161047"/>
                </a:cubicBezTo>
                <a:lnTo>
                  <a:pt x="7552572" y="1173130"/>
                </a:lnTo>
                <a:lnTo>
                  <a:pt x="7549434" y="1176566"/>
                </a:lnTo>
                <a:lnTo>
                  <a:pt x="7550211" y="1183950"/>
                </a:lnTo>
                <a:lnTo>
                  <a:pt x="7549733" y="1186066"/>
                </a:lnTo>
                <a:cubicBezTo>
                  <a:pt x="7548807" y="1190108"/>
                  <a:pt x="7548001" y="1194099"/>
                  <a:pt x="7547683" y="1198047"/>
                </a:cubicBezTo>
                <a:cubicBezTo>
                  <a:pt x="7563423" y="1192855"/>
                  <a:pt x="7547566" y="1230782"/>
                  <a:pt x="7560295" y="1219849"/>
                </a:cubicBezTo>
                <a:cubicBezTo>
                  <a:pt x="7561281" y="1240644"/>
                  <a:pt x="7573138" y="1224782"/>
                  <a:pt x="7561835" y="1249779"/>
                </a:cubicBezTo>
                <a:cubicBezTo>
                  <a:pt x="7574707" y="1282065"/>
                  <a:pt x="7569916" y="1332957"/>
                  <a:pt x="7589445" y="1358245"/>
                </a:cubicBezTo>
                <a:cubicBezTo>
                  <a:pt x="7581989" y="1355103"/>
                  <a:pt x="7576204" y="1368711"/>
                  <a:pt x="7579904" y="1378136"/>
                </a:cubicBezTo>
                <a:cubicBezTo>
                  <a:pt x="7550647" y="1367117"/>
                  <a:pt x="7606267" y="1415404"/>
                  <a:pt x="7586303" y="1423699"/>
                </a:cubicBezTo>
                <a:cubicBezTo>
                  <a:pt x="7604838" y="1424108"/>
                  <a:pt x="7636267" y="1466352"/>
                  <a:pt x="7621059" y="1486236"/>
                </a:cubicBezTo>
                <a:cubicBezTo>
                  <a:pt x="7624771" y="1516526"/>
                  <a:pt x="7640092" y="1537976"/>
                  <a:pt x="7633966" y="1569734"/>
                </a:cubicBezTo>
                <a:cubicBezTo>
                  <a:pt x="7636447" y="1570719"/>
                  <a:pt x="7638522" y="1572334"/>
                  <a:pt x="7640304" y="1574384"/>
                </a:cubicBezTo>
                <a:lnTo>
                  <a:pt x="7644628" y="1581242"/>
                </a:lnTo>
                <a:lnTo>
                  <a:pt x="7644313" y="1582567"/>
                </a:lnTo>
                <a:cubicBezTo>
                  <a:pt x="7644257" y="1587776"/>
                  <a:pt x="7645302" y="1590443"/>
                  <a:pt x="7646831" y="1591983"/>
                </a:cubicBezTo>
                <a:cubicBezTo>
                  <a:pt x="7647577" y="1592347"/>
                  <a:pt x="7648323" y="1592711"/>
                  <a:pt x="7649069" y="1593074"/>
                </a:cubicBezTo>
                <a:lnTo>
                  <a:pt x="7651326" y="1599230"/>
                </a:lnTo>
                <a:lnTo>
                  <a:pt x="7657195" y="1610539"/>
                </a:lnTo>
                <a:lnTo>
                  <a:pt x="7656957" y="1613422"/>
                </a:lnTo>
                <a:lnTo>
                  <a:pt x="7663730" y="1631673"/>
                </a:lnTo>
                <a:lnTo>
                  <a:pt x="7663189" y="1632289"/>
                </a:lnTo>
                <a:cubicBezTo>
                  <a:pt x="7662131" y="1634085"/>
                  <a:pt x="7661641" y="1636199"/>
                  <a:pt x="7662326" y="1639024"/>
                </a:cubicBezTo>
                <a:cubicBezTo>
                  <a:pt x="7651979" y="1640024"/>
                  <a:pt x="7659188" y="1642819"/>
                  <a:pt x="7662125" y="1651067"/>
                </a:cubicBezTo>
                <a:cubicBezTo>
                  <a:pt x="7646711" y="1654462"/>
                  <a:pt x="7660667" y="1674670"/>
                  <a:pt x="7653812" y="1683345"/>
                </a:cubicBezTo>
                <a:cubicBezTo>
                  <a:pt x="7656316" y="1689330"/>
                  <a:pt x="7658683" y="1695719"/>
                  <a:pt x="7660803" y="1702414"/>
                </a:cubicBezTo>
                <a:lnTo>
                  <a:pt x="7661867" y="1756201"/>
                </a:lnTo>
                <a:lnTo>
                  <a:pt x="7649453" y="1812530"/>
                </a:lnTo>
                <a:cubicBezTo>
                  <a:pt x="7649183" y="1833366"/>
                  <a:pt x="7644573" y="1851408"/>
                  <a:pt x="7647823" y="1869041"/>
                </a:cubicBezTo>
                <a:cubicBezTo>
                  <a:pt x="7644238" y="1876204"/>
                  <a:pt x="7642789" y="1882956"/>
                  <a:pt x="7648156" y="1889503"/>
                </a:cubicBezTo>
                <a:cubicBezTo>
                  <a:pt x="7646365" y="1908946"/>
                  <a:pt x="7638702" y="1913653"/>
                  <a:pt x="7644679" y="1925974"/>
                </a:cubicBezTo>
                <a:cubicBezTo>
                  <a:pt x="7632281" y="1936898"/>
                  <a:pt x="7637013" y="1937545"/>
                  <a:pt x="7640564" y="1942678"/>
                </a:cubicBezTo>
                <a:lnTo>
                  <a:pt x="7640816" y="1943410"/>
                </a:lnTo>
                <a:lnTo>
                  <a:pt x="7639044" y="1944904"/>
                </a:lnTo>
                <a:lnTo>
                  <a:pt x="7638223" y="1947993"/>
                </a:lnTo>
                <a:lnTo>
                  <a:pt x="7638752" y="1956430"/>
                </a:lnTo>
                <a:lnTo>
                  <a:pt x="7639407" y="1959603"/>
                </a:lnTo>
                <a:cubicBezTo>
                  <a:pt x="7639690" y="1961788"/>
                  <a:pt x="7639658" y="1963239"/>
                  <a:pt x="7639396" y="1964244"/>
                </a:cubicBezTo>
                <a:lnTo>
                  <a:pt x="7639249" y="1964361"/>
                </a:lnTo>
                <a:lnTo>
                  <a:pt x="7639521" y="1968708"/>
                </a:lnTo>
                <a:cubicBezTo>
                  <a:pt x="7640315" y="1976045"/>
                  <a:pt x="7641402" y="1983186"/>
                  <a:pt x="7642694" y="1989983"/>
                </a:cubicBezTo>
                <a:cubicBezTo>
                  <a:pt x="7634556" y="1995729"/>
                  <a:pt x="7644169" y="2020842"/>
                  <a:pt x="7628828" y="2018094"/>
                </a:cubicBezTo>
                <a:cubicBezTo>
                  <a:pt x="7630116" y="2027262"/>
                  <a:pt x="7636485" y="2032807"/>
                  <a:pt x="7626423" y="2029720"/>
                </a:cubicBezTo>
                <a:cubicBezTo>
                  <a:pt x="7626559" y="2032738"/>
                  <a:pt x="7625703" y="2034598"/>
                  <a:pt x="7624364" y="2035929"/>
                </a:cubicBezTo>
                <a:lnTo>
                  <a:pt x="7623733" y="2036314"/>
                </a:lnTo>
                <a:lnTo>
                  <a:pt x="7626847" y="2056711"/>
                </a:lnTo>
                <a:lnTo>
                  <a:pt x="7626090" y="2059419"/>
                </a:lnTo>
                <a:lnTo>
                  <a:pt x="7629618" y="2072712"/>
                </a:lnTo>
                <a:lnTo>
                  <a:pt x="7630641" y="2079581"/>
                </a:lnTo>
                <a:lnTo>
                  <a:pt x="7632577" y="2081522"/>
                </a:lnTo>
                <a:cubicBezTo>
                  <a:pt x="7633753" y="2083617"/>
                  <a:pt x="7634261" y="2086620"/>
                  <a:pt x="7633251" y="2091658"/>
                </a:cubicBezTo>
                <a:lnTo>
                  <a:pt x="7632707" y="2092825"/>
                </a:lnTo>
                <a:lnTo>
                  <a:pt x="7635575" y="2101184"/>
                </a:lnTo>
                <a:cubicBezTo>
                  <a:pt x="7636900" y="2103876"/>
                  <a:pt x="7638586" y="2106260"/>
                  <a:pt x="7640772" y="2108190"/>
                </a:cubicBezTo>
                <a:cubicBezTo>
                  <a:pt x="7629093" y="2136655"/>
                  <a:pt x="7639778" y="2163513"/>
                  <a:pt x="7637758" y="2194409"/>
                </a:cubicBezTo>
                <a:cubicBezTo>
                  <a:pt x="7619585" y="2207765"/>
                  <a:pt x="7641835" y="2261154"/>
                  <a:pt x="7659453" y="2268824"/>
                </a:cubicBezTo>
                <a:cubicBezTo>
                  <a:pt x="7644015" y="2268997"/>
                  <a:pt x="7665037" y="2307714"/>
                  <a:pt x="7665583" y="2317700"/>
                </a:cubicBezTo>
                <a:cubicBezTo>
                  <a:pt x="7665764" y="2321029"/>
                  <a:pt x="7663671" y="2321166"/>
                  <a:pt x="7657195" y="2315619"/>
                </a:cubicBezTo>
                <a:cubicBezTo>
                  <a:pt x="7658997" y="2326231"/>
                  <a:pt x="7650972" y="2337185"/>
                  <a:pt x="7644431" y="2331209"/>
                </a:cubicBezTo>
                <a:cubicBezTo>
                  <a:pt x="7658433" y="2363448"/>
                  <a:pt x="7644510" y="2411031"/>
                  <a:pt x="7650869" y="2447461"/>
                </a:cubicBezTo>
                <a:cubicBezTo>
                  <a:pt x="7635485" y="2467322"/>
                  <a:pt x="7649719" y="2456555"/>
                  <a:pt x="7646841" y="2477156"/>
                </a:cubicBezTo>
                <a:cubicBezTo>
                  <a:pt x="7661004" y="2471521"/>
                  <a:pt x="7638896" y="2502164"/>
                  <a:pt x="7654880" y="2503292"/>
                </a:cubicBezTo>
                <a:cubicBezTo>
                  <a:pt x="7653849" y="2507005"/>
                  <a:pt x="7652348" y="2510567"/>
                  <a:pt x="7650720" y="2514131"/>
                </a:cubicBezTo>
                <a:lnTo>
                  <a:pt x="7649876" y="2516003"/>
                </a:lnTo>
                <a:lnTo>
                  <a:pt x="7649263" y="2523483"/>
                </a:lnTo>
                <a:lnTo>
                  <a:pt x="7645633" y="2525592"/>
                </a:lnTo>
                <a:lnTo>
                  <a:pt x="7642233" y="2536851"/>
                </a:lnTo>
                <a:cubicBezTo>
                  <a:pt x="7641494" y="2541069"/>
                  <a:pt x="7641323" y="2545607"/>
                  <a:pt x="7642069" y="2550622"/>
                </a:cubicBezTo>
                <a:cubicBezTo>
                  <a:pt x="7648404" y="2562959"/>
                  <a:pt x="7640640" y="2582170"/>
                  <a:pt x="7641110" y="2599544"/>
                </a:cubicBezTo>
                <a:lnTo>
                  <a:pt x="7643071" y="2607523"/>
                </a:lnTo>
                <a:lnTo>
                  <a:pt x="7639801" y="2633566"/>
                </a:lnTo>
                <a:cubicBezTo>
                  <a:pt x="7639166" y="2640978"/>
                  <a:pt x="7638833" y="2648672"/>
                  <a:pt x="7639065" y="2656773"/>
                </a:cubicBezTo>
                <a:lnTo>
                  <a:pt x="7640624" y="2671810"/>
                </a:lnTo>
                <a:lnTo>
                  <a:pt x="7639332" y="2675751"/>
                </a:lnTo>
                <a:cubicBezTo>
                  <a:pt x="7639476" y="2682617"/>
                  <a:pt x="7644027" y="2691703"/>
                  <a:pt x="7638498" y="2690893"/>
                </a:cubicBezTo>
                <a:lnTo>
                  <a:pt x="7640415" y="2698606"/>
                </a:lnTo>
                <a:lnTo>
                  <a:pt x="7636002" y="2706218"/>
                </a:lnTo>
                <a:cubicBezTo>
                  <a:pt x="7634978" y="2707053"/>
                  <a:pt x="7633887" y="2707679"/>
                  <a:pt x="7632770" y="2708079"/>
                </a:cubicBezTo>
                <a:lnTo>
                  <a:pt x="7634220" y="2718854"/>
                </a:lnTo>
                <a:lnTo>
                  <a:pt x="7631061" y="2727688"/>
                </a:lnTo>
                <a:lnTo>
                  <a:pt x="7633127" y="2735389"/>
                </a:lnTo>
                <a:lnTo>
                  <a:pt x="7632661" y="2738584"/>
                </a:lnTo>
                <a:lnTo>
                  <a:pt x="7631098" y="2746529"/>
                </a:lnTo>
                <a:cubicBezTo>
                  <a:pt x="7630002" y="2750602"/>
                  <a:pt x="7628681" y="2755160"/>
                  <a:pt x="7627624" y="2760235"/>
                </a:cubicBezTo>
                <a:lnTo>
                  <a:pt x="7627140" y="2764511"/>
                </a:lnTo>
                <a:lnTo>
                  <a:pt x="7621827" y="2773820"/>
                </a:lnTo>
                <a:cubicBezTo>
                  <a:pt x="7617811" y="2780593"/>
                  <a:pt x="7615104" y="2785923"/>
                  <a:pt x="7617284" y="2791840"/>
                </a:cubicBezTo>
                <a:cubicBezTo>
                  <a:pt x="7612094" y="2801924"/>
                  <a:pt x="7597550" y="2808970"/>
                  <a:pt x="7601430" y="2823567"/>
                </a:cubicBezTo>
                <a:cubicBezTo>
                  <a:pt x="7594841" y="2819137"/>
                  <a:pt x="7600633" y="2839778"/>
                  <a:pt x="7593865" y="2842217"/>
                </a:cubicBezTo>
                <a:cubicBezTo>
                  <a:pt x="7588415" y="2843342"/>
                  <a:pt x="7588901" y="2849866"/>
                  <a:pt x="7586893" y="2854834"/>
                </a:cubicBezTo>
                <a:cubicBezTo>
                  <a:pt x="7581327" y="2858374"/>
                  <a:pt x="7576244" y="2883372"/>
                  <a:pt x="7577046" y="2892075"/>
                </a:cubicBezTo>
                <a:cubicBezTo>
                  <a:pt x="7582584" y="2916606"/>
                  <a:pt x="7560175" y="2936338"/>
                  <a:pt x="7564026" y="2955950"/>
                </a:cubicBezTo>
                <a:cubicBezTo>
                  <a:pt x="7563501" y="2961086"/>
                  <a:pt x="7562240" y="2965343"/>
                  <a:pt x="7560529" y="2969031"/>
                </a:cubicBezTo>
                <a:lnTo>
                  <a:pt x="7554631" y="2978222"/>
                </a:lnTo>
                <a:lnTo>
                  <a:pt x="7550747" y="2978564"/>
                </a:lnTo>
                <a:lnTo>
                  <a:pt x="7548359" y="2985429"/>
                </a:lnTo>
                <a:lnTo>
                  <a:pt x="7547120" y="2986826"/>
                </a:lnTo>
                <a:cubicBezTo>
                  <a:pt x="7544741" y="2989483"/>
                  <a:pt x="7542480" y="2992194"/>
                  <a:pt x="7540621" y="2995267"/>
                </a:cubicBezTo>
                <a:cubicBezTo>
                  <a:pt x="7555200" y="3003715"/>
                  <a:pt x="7527208" y="3022799"/>
                  <a:pt x="7541739" y="3023946"/>
                </a:cubicBezTo>
                <a:cubicBezTo>
                  <a:pt x="7534059" y="3042303"/>
                  <a:pt x="7549904" y="3038579"/>
                  <a:pt x="7530781" y="3050462"/>
                </a:cubicBezTo>
                <a:cubicBezTo>
                  <a:pt x="7527838" y="3088204"/>
                  <a:pt x="7503338" y="3127251"/>
                  <a:pt x="7508515" y="3164510"/>
                </a:cubicBezTo>
                <a:cubicBezTo>
                  <a:pt x="7503888" y="3155782"/>
                  <a:pt x="7493770" y="3162549"/>
                  <a:pt x="7492866" y="3173520"/>
                </a:cubicBezTo>
                <a:cubicBezTo>
                  <a:pt x="7474179" y="3140376"/>
                  <a:pt x="7498581" y="3226463"/>
                  <a:pt x="7479395" y="3217191"/>
                </a:cubicBezTo>
                <a:cubicBezTo>
                  <a:pt x="7493905" y="3232643"/>
                  <a:pt x="7501608" y="3293915"/>
                  <a:pt x="7481475" y="3298298"/>
                </a:cubicBezTo>
                <a:cubicBezTo>
                  <a:pt x="7472089" y="3326890"/>
                  <a:pt x="7475493" y="3357480"/>
                  <a:pt x="7457722" y="3379292"/>
                </a:cubicBezTo>
                <a:cubicBezTo>
                  <a:pt x="7459285" y="3382143"/>
                  <a:pt x="7460273" y="3385199"/>
                  <a:pt x="7460850" y="3388381"/>
                </a:cubicBezTo>
                <a:lnTo>
                  <a:pt x="7461482" y="3397694"/>
                </a:lnTo>
                <a:lnTo>
                  <a:pt x="7460695" y="3398556"/>
                </a:lnTo>
                <a:cubicBezTo>
                  <a:pt x="7458532" y="3402904"/>
                  <a:pt x="7458275" y="3406007"/>
                  <a:pt x="7458858" y="3408553"/>
                </a:cubicBezTo>
                <a:lnTo>
                  <a:pt x="7460185" y="3411299"/>
                </a:lnTo>
                <a:lnTo>
                  <a:pt x="7459468" y="3418333"/>
                </a:lnTo>
                <a:lnTo>
                  <a:pt x="7459515" y="3432662"/>
                </a:lnTo>
                <a:lnTo>
                  <a:pt x="7458154" y="3434902"/>
                </a:lnTo>
                <a:lnTo>
                  <a:pt x="7456091" y="3455825"/>
                </a:lnTo>
                <a:cubicBezTo>
                  <a:pt x="7455865" y="3455850"/>
                  <a:pt x="7455638" y="3455877"/>
                  <a:pt x="7455413" y="3455903"/>
                </a:cubicBezTo>
                <a:cubicBezTo>
                  <a:pt x="7453843" y="3456557"/>
                  <a:pt x="7452596" y="3457940"/>
                  <a:pt x="7451989" y="3460886"/>
                </a:cubicBezTo>
                <a:cubicBezTo>
                  <a:pt x="7443388" y="3453296"/>
                  <a:pt x="7447961" y="3461529"/>
                  <a:pt x="7446929" y="3470886"/>
                </a:cubicBezTo>
                <a:cubicBezTo>
                  <a:pt x="7433341" y="3461186"/>
                  <a:pt x="7436171" y="3489615"/>
                  <a:pt x="7427213" y="3491353"/>
                </a:cubicBezTo>
                <a:cubicBezTo>
                  <a:pt x="7426761" y="3498443"/>
                  <a:pt x="7426037" y="3505767"/>
                  <a:pt x="7424990" y="3513143"/>
                </a:cubicBezTo>
                <a:lnTo>
                  <a:pt x="7424186" y="3517424"/>
                </a:lnTo>
                <a:cubicBezTo>
                  <a:pt x="7424132" y="3517438"/>
                  <a:pt x="7424077" y="3517453"/>
                  <a:pt x="7424024" y="3517467"/>
                </a:cubicBezTo>
                <a:cubicBezTo>
                  <a:pt x="7423536" y="3518305"/>
                  <a:pt x="7423153" y="3519678"/>
                  <a:pt x="7422883" y="3521896"/>
                </a:cubicBezTo>
                <a:lnTo>
                  <a:pt x="7422723" y="3525229"/>
                </a:lnTo>
                <a:lnTo>
                  <a:pt x="7421163" y="3533534"/>
                </a:lnTo>
                <a:lnTo>
                  <a:pt x="7419650" y="3536108"/>
                </a:lnTo>
                <a:lnTo>
                  <a:pt x="7417640" y="3536718"/>
                </a:lnTo>
                <a:lnTo>
                  <a:pt x="7417697" y="3537534"/>
                </a:lnTo>
                <a:cubicBezTo>
                  <a:pt x="7419749" y="3544077"/>
                  <a:pt x="7423989" y="3546875"/>
                  <a:pt x="7409814" y="3551598"/>
                </a:cubicBezTo>
                <a:cubicBezTo>
                  <a:pt x="7412376" y="3566128"/>
                  <a:pt x="7404108" y="3567090"/>
                  <a:pt x="7397719" y="3584844"/>
                </a:cubicBezTo>
                <a:cubicBezTo>
                  <a:pt x="7401116" y="3593573"/>
                  <a:pt x="7398130" y="3599358"/>
                  <a:pt x="7393057" y="3604546"/>
                </a:cubicBezTo>
                <a:cubicBezTo>
                  <a:pt x="7391792" y="3622895"/>
                  <a:pt x="7383125" y="3638008"/>
                  <a:pt x="7377811" y="3657793"/>
                </a:cubicBezTo>
                <a:cubicBezTo>
                  <a:pt x="7379886" y="3680874"/>
                  <a:pt x="7366255" y="3689531"/>
                  <a:pt x="7360624" y="3710685"/>
                </a:cubicBezTo>
                <a:cubicBezTo>
                  <a:pt x="7367950" y="3731637"/>
                  <a:pt x="7347999" y="3723947"/>
                  <a:pt x="7341489" y="3734006"/>
                </a:cubicBezTo>
                <a:lnTo>
                  <a:pt x="7340478" y="3737028"/>
                </a:lnTo>
                <a:lnTo>
                  <a:pt x="7340489" y="3745476"/>
                </a:lnTo>
                <a:lnTo>
                  <a:pt x="7340950" y="3748687"/>
                </a:lnTo>
                <a:cubicBezTo>
                  <a:pt x="7341098" y="3750887"/>
                  <a:pt x="7340976" y="3752333"/>
                  <a:pt x="7340653" y="3753314"/>
                </a:cubicBezTo>
                <a:lnTo>
                  <a:pt x="7340500" y="3753419"/>
                </a:lnTo>
                <a:lnTo>
                  <a:pt x="7340506" y="3757774"/>
                </a:lnTo>
                <a:cubicBezTo>
                  <a:pt x="7340847" y="3765147"/>
                  <a:pt x="7341495" y="3772345"/>
                  <a:pt x="7342369" y="3779218"/>
                </a:cubicBezTo>
                <a:cubicBezTo>
                  <a:pt x="7333890" y="3784348"/>
                  <a:pt x="7341949" y="3810090"/>
                  <a:pt x="7326800" y="3806225"/>
                </a:cubicBezTo>
                <a:cubicBezTo>
                  <a:pt x="7327524" y="3815461"/>
                  <a:pt x="7333545" y="3821456"/>
                  <a:pt x="7323686" y="3817640"/>
                </a:cubicBezTo>
                <a:cubicBezTo>
                  <a:pt x="7323637" y="3820659"/>
                  <a:pt x="7322668" y="3822449"/>
                  <a:pt x="7321247" y="3823678"/>
                </a:cubicBezTo>
                <a:lnTo>
                  <a:pt x="7320595" y="3824018"/>
                </a:lnTo>
                <a:lnTo>
                  <a:pt x="7322453" y="3844579"/>
                </a:lnTo>
                <a:lnTo>
                  <a:pt x="7321532" y="3847225"/>
                </a:lnTo>
                <a:lnTo>
                  <a:pt x="7324238" y="3860736"/>
                </a:lnTo>
                <a:lnTo>
                  <a:pt x="7324840" y="3867658"/>
                </a:lnTo>
                <a:lnTo>
                  <a:pt x="7326655" y="3869733"/>
                </a:lnTo>
                <a:cubicBezTo>
                  <a:pt x="7327701" y="3871909"/>
                  <a:pt x="7328023" y="3874942"/>
                  <a:pt x="7326706" y="3879891"/>
                </a:cubicBezTo>
                <a:lnTo>
                  <a:pt x="7326093" y="3881013"/>
                </a:lnTo>
                <a:lnTo>
                  <a:pt x="7328442" y="3889558"/>
                </a:lnTo>
                <a:cubicBezTo>
                  <a:pt x="7329602" y="3892339"/>
                  <a:pt x="7331138" y="3894839"/>
                  <a:pt x="7333203" y="3896924"/>
                </a:cubicBezTo>
                <a:cubicBezTo>
                  <a:pt x="7319795" y="3924445"/>
                  <a:pt x="7328820" y="3952004"/>
                  <a:pt x="7324908" y="3982658"/>
                </a:cubicBezTo>
                <a:cubicBezTo>
                  <a:pt x="7325522" y="4017325"/>
                  <a:pt x="7327874" y="4041416"/>
                  <a:pt x="7327588" y="4064228"/>
                </a:cubicBezTo>
                <a:cubicBezTo>
                  <a:pt x="7328735" y="4074940"/>
                  <a:pt x="7329351" y="4153102"/>
                  <a:pt x="7323186" y="4146664"/>
                </a:cubicBezTo>
                <a:cubicBezTo>
                  <a:pt x="7335189" y="4179829"/>
                  <a:pt x="7318370" y="4199117"/>
                  <a:pt x="7322488" y="4235901"/>
                </a:cubicBezTo>
                <a:cubicBezTo>
                  <a:pt x="7305909" y="4254573"/>
                  <a:pt x="7320783" y="4244884"/>
                  <a:pt x="7316645" y="4265209"/>
                </a:cubicBezTo>
                <a:cubicBezTo>
                  <a:pt x="7331133" y="4260631"/>
                  <a:pt x="7307179" y="4289560"/>
                  <a:pt x="7323069" y="4291857"/>
                </a:cubicBezTo>
                <a:cubicBezTo>
                  <a:pt x="7321814" y="4295483"/>
                  <a:pt x="7320095" y="4298923"/>
                  <a:pt x="7318251" y="4302359"/>
                </a:cubicBezTo>
                <a:lnTo>
                  <a:pt x="7317295" y="4304161"/>
                </a:lnTo>
                <a:lnTo>
                  <a:pt x="7316223" y="4311573"/>
                </a:lnTo>
                <a:lnTo>
                  <a:pt x="7312469" y="4313411"/>
                </a:lnTo>
                <a:lnTo>
                  <a:pt x="7306447" y="4403491"/>
                </a:lnTo>
                <a:cubicBezTo>
                  <a:pt x="7308849" y="4411399"/>
                  <a:pt x="7308497" y="4436984"/>
                  <a:pt x="7303688" y="4442497"/>
                </a:cubicBezTo>
                <a:cubicBezTo>
                  <a:pt x="7302637" y="4447969"/>
                  <a:pt x="7304327" y="4453942"/>
                  <a:pt x="7299181" y="4457128"/>
                </a:cubicBezTo>
                <a:cubicBezTo>
                  <a:pt x="7296154" y="4469016"/>
                  <a:pt x="7289197" y="4496240"/>
                  <a:pt x="7285530" y="4513823"/>
                </a:cubicBezTo>
                <a:cubicBezTo>
                  <a:pt x="7288769" y="4518560"/>
                  <a:pt x="7287100" y="4524649"/>
                  <a:pt x="7284412" y="4532609"/>
                </a:cubicBezTo>
                <a:lnTo>
                  <a:pt x="7282601" y="4540125"/>
                </a:lnTo>
                <a:lnTo>
                  <a:pt x="7291785" y="4563650"/>
                </a:lnTo>
                <a:lnTo>
                  <a:pt x="7284191" y="4636427"/>
                </a:lnTo>
                <a:lnTo>
                  <a:pt x="7292797" y="4672055"/>
                </a:lnTo>
                <a:cubicBezTo>
                  <a:pt x="7294304" y="4686552"/>
                  <a:pt x="7294421" y="4700466"/>
                  <a:pt x="7295425" y="4713953"/>
                </a:cubicBezTo>
                <a:cubicBezTo>
                  <a:pt x="7296104" y="4744441"/>
                  <a:pt x="7280378" y="4723911"/>
                  <a:pt x="7292574" y="4762180"/>
                </a:cubicBezTo>
                <a:cubicBezTo>
                  <a:pt x="7286719" y="4766152"/>
                  <a:pt x="7286266" y="4770971"/>
                  <a:pt x="7288689" y="4779168"/>
                </a:cubicBezTo>
                <a:cubicBezTo>
                  <a:pt x="7288592" y="4793971"/>
                  <a:pt x="7274303" y="4792486"/>
                  <a:pt x="7282355" y="4807636"/>
                </a:cubicBezTo>
                <a:cubicBezTo>
                  <a:pt x="7278556" y="4806204"/>
                  <a:pt x="7277539" y="4813202"/>
                  <a:pt x="7276505" y="4819678"/>
                </a:cubicBezTo>
                <a:lnTo>
                  <a:pt x="7273752" y="4823797"/>
                </a:lnTo>
                <a:lnTo>
                  <a:pt x="7283683" y="4847794"/>
                </a:lnTo>
                <a:cubicBezTo>
                  <a:pt x="7296832" y="4890479"/>
                  <a:pt x="7302379" y="4941877"/>
                  <a:pt x="7311552" y="4978326"/>
                </a:cubicBezTo>
                <a:cubicBezTo>
                  <a:pt x="7284161" y="4998846"/>
                  <a:pt x="7309660" y="4989594"/>
                  <a:pt x="7304880" y="5015024"/>
                </a:cubicBezTo>
                <a:cubicBezTo>
                  <a:pt x="7330355" y="5012307"/>
                  <a:pt x="7291032" y="5044485"/>
                  <a:pt x="7319932" y="5050993"/>
                </a:cubicBezTo>
                <a:cubicBezTo>
                  <a:pt x="7318148" y="5055414"/>
                  <a:pt x="7315506" y="5059493"/>
                  <a:pt x="7312641" y="5063537"/>
                </a:cubicBezTo>
                <a:lnTo>
                  <a:pt x="7311153" y="5065661"/>
                </a:lnTo>
                <a:lnTo>
                  <a:pt x="7310197" y="5075032"/>
                </a:lnTo>
                <a:lnTo>
                  <a:pt x="7303683" y="5076576"/>
                </a:lnTo>
                <a:lnTo>
                  <a:pt x="7297768" y="5089898"/>
                </a:lnTo>
                <a:cubicBezTo>
                  <a:pt x="7296519" y="5095057"/>
                  <a:pt x="7296302" y="5100805"/>
                  <a:pt x="7297750" y="5107454"/>
                </a:cubicBezTo>
                <a:cubicBezTo>
                  <a:pt x="7309447" y="5125240"/>
                  <a:pt x="7295812" y="5147341"/>
                  <a:pt x="7297014" y="5169708"/>
                </a:cubicBezTo>
                <a:lnTo>
                  <a:pt x="7300719" y="5180532"/>
                </a:lnTo>
                <a:lnTo>
                  <a:pt x="7295705" y="5210620"/>
                </a:lnTo>
                <a:lnTo>
                  <a:pt x="7296901" y="5212749"/>
                </a:lnTo>
                <a:cubicBezTo>
                  <a:pt x="7296704" y="5218058"/>
                  <a:pt x="7294377" y="5228574"/>
                  <a:pt x="7294523" y="5242477"/>
                </a:cubicBezTo>
                <a:lnTo>
                  <a:pt x="7297776" y="5296160"/>
                </a:lnTo>
                <a:lnTo>
                  <a:pt x="7289955" y="5304499"/>
                </a:lnTo>
                <a:lnTo>
                  <a:pt x="7286210" y="5305374"/>
                </a:lnTo>
                <a:lnTo>
                  <a:pt x="7286995" y="5320092"/>
                </a:lnTo>
                <a:lnTo>
                  <a:pt x="7281550" y="5330613"/>
                </a:lnTo>
                <a:lnTo>
                  <a:pt x="7285354" y="5340890"/>
                </a:lnTo>
                <a:lnTo>
                  <a:pt x="7281914" y="5354491"/>
                </a:lnTo>
                <a:cubicBezTo>
                  <a:pt x="7280017" y="5359352"/>
                  <a:pt x="7277725" y="5364763"/>
                  <a:pt x="7275918" y="5370917"/>
                </a:cubicBezTo>
                <a:lnTo>
                  <a:pt x="7267655" y="5384350"/>
                </a:lnTo>
                <a:lnTo>
                  <a:pt x="7263791" y="5406610"/>
                </a:lnTo>
                <a:cubicBezTo>
                  <a:pt x="7260956" y="5423841"/>
                  <a:pt x="7257650" y="5440271"/>
                  <a:pt x="7251522" y="5456222"/>
                </a:cubicBezTo>
                <a:cubicBezTo>
                  <a:pt x="7253699" y="5469913"/>
                  <a:pt x="7252931" y="5482529"/>
                  <a:pt x="7242311" y="5493751"/>
                </a:cubicBezTo>
                <a:cubicBezTo>
                  <a:pt x="7236636" y="5529727"/>
                  <a:pt x="7245809" y="5539513"/>
                  <a:pt x="7231835" y="5561252"/>
                </a:cubicBezTo>
                <a:cubicBezTo>
                  <a:pt x="7236311" y="5568555"/>
                  <a:pt x="7238499" y="5573475"/>
                  <a:pt x="7239152" y="5577121"/>
                </a:cubicBezTo>
                <a:cubicBezTo>
                  <a:pt x="7241111" y="5588065"/>
                  <a:pt x="7229268" y="5587525"/>
                  <a:pt x="7224043" y="5605355"/>
                </a:cubicBezTo>
                <a:cubicBezTo>
                  <a:pt x="7216774" y="5624244"/>
                  <a:pt x="7213225" y="5590845"/>
                  <a:pt x="7209229" y="5609118"/>
                </a:cubicBezTo>
                <a:cubicBezTo>
                  <a:pt x="7212098" y="5628346"/>
                  <a:pt x="7194168" y="5628785"/>
                  <a:pt x="7198222" y="5648700"/>
                </a:cubicBezTo>
                <a:cubicBezTo>
                  <a:pt x="7212577" y="5642705"/>
                  <a:pt x="7189541" y="5689259"/>
                  <a:pt x="7201221" y="5689771"/>
                </a:cubicBezTo>
                <a:cubicBezTo>
                  <a:pt x="7181618" y="5708428"/>
                  <a:pt x="7201258" y="5715573"/>
                  <a:pt x="7192555" y="5739098"/>
                </a:cubicBezTo>
                <a:cubicBezTo>
                  <a:pt x="7184486" y="5750478"/>
                  <a:pt x="7182208" y="5758416"/>
                  <a:pt x="7187522" y="5768603"/>
                </a:cubicBezTo>
                <a:cubicBezTo>
                  <a:pt x="7148692" y="5821144"/>
                  <a:pt x="7181577" y="5799065"/>
                  <a:pt x="7162500" y="5846928"/>
                </a:cubicBezTo>
                <a:lnTo>
                  <a:pt x="7160827" y="5850799"/>
                </a:lnTo>
                <a:lnTo>
                  <a:pt x="7163312" y="5866636"/>
                </a:lnTo>
                <a:cubicBezTo>
                  <a:pt x="7163884" y="5867070"/>
                  <a:pt x="7164455" y="5867505"/>
                  <a:pt x="7165029" y="5867939"/>
                </a:cubicBezTo>
                <a:lnTo>
                  <a:pt x="7142501" y="5914339"/>
                </a:lnTo>
                <a:lnTo>
                  <a:pt x="7143151" y="5921221"/>
                </a:lnTo>
                <a:lnTo>
                  <a:pt x="7123808" y="5950546"/>
                </a:lnTo>
                <a:lnTo>
                  <a:pt x="7116299" y="5966186"/>
                </a:lnTo>
                <a:lnTo>
                  <a:pt x="7106117" y="5983669"/>
                </a:lnTo>
                <a:lnTo>
                  <a:pt x="7109622" y="5995569"/>
                </a:lnTo>
                <a:cubicBezTo>
                  <a:pt x="7114727" y="6023526"/>
                  <a:pt x="7092983" y="6067450"/>
                  <a:pt x="7116605" y="6077139"/>
                </a:cubicBezTo>
                <a:cubicBezTo>
                  <a:pt x="7102148" y="6089933"/>
                  <a:pt x="7125501" y="6101908"/>
                  <a:pt x="7127573" y="6115892"/>
                </a:cubicBezTo>
                <a:cubicBezTo>
                  <a:pt x="7118381" y="6127056"/>
                  <a:pt x="7126331" y="6132595"/>
                  <a:pt x="7128098" y="6142737"/>
                </a:cubicBezTo>
                <a:cubicBezTo>
                  <a:pt x="7122429" y="6147329"/>
                  <a:pt x="7122724" y="6155912"/>
                  <a:pt x="7129375" y="6158833"/>
                </a:cubicBezTo>
                <a:cubicBezTo>
                  <a:pt x="7144709" y="6154689"/>
                  <a:pt x="7137060" y="6184499"/>
                  <a:pt x="7147635" y="6186714"/>
                </a:cubicBezTo>
                <a:cubicBezTo>
                  <a:pt x="7149842" y="6204016"/>
                  <a:pt x="7136414" y="6279145"/>
                  <a:pt x="7153343" y="6291871"/>
                </a:cubicBezTo>
                <a:cubicBezTo>
                  <a:pt x="7161381" y="6326852"/>
                  <a:pt x="7134450" y="6377408"/>
                  <a:pt x="7134923" y="6392273"/>
                </a:cubicBezTo>
                <a:cubicBezTo>
                  <a:pt x="7103997" y="6407024"/>
                  <a:pt x="7185503" y="6478818"/>
                  <a:pt x="7187236" y="6541940"/>
                </a:cubicBezTo>
                <a:cubicBezTo>
                  <a:pt x="7184250" y="6550446"/>
                  <a:pt x="7184290" y="6554993"/>
                  <a:pt x="7191340" y="6557275"/>
                </a:cubicBezTo>
                <a:cubicBezTo>
                  <a:pt x="7195412" y="6573685"/>
                  <a:pt x="7202070" y="6606060"/>
                  <a:pt x="7211670" y="6640404"/>
                </a:cubicBezTo>
                <a:cubicBezTo>
                  <a:pt x="7219591" y="6666216"/>
                  <a:pt x="7212698" y="6793331"/>
                  <a:pt x="7221085" y="6827708"/>
                </a:cubicBezTo>
                <a:lnTo>
                  <a:pt x="7227698" y="6857999"/>
                </a:lnTo>
                <a:lnTo>
                  <a:pt x="0" y="6857999"/>
                </a:lnTo>
                <a:close/>
              </a:path>
            </a:pathLst>
          </a:custGeom>
          <a:noFill/>
          <a:ln>
            <a:noFill/>
          </a:ln>
        </p:spPr>
      </p:pic>
      <p:sp>
        <p:nvSpPr>
          <p:cNvPr id="104" name="Google Shape;104;p1"/>
          <p:cNvSpPr txBox="1"/>
          <p:nvPr/>
        </p:nvSpPr>
        <p:spPr>
          <a:xfrm>
            <a:off x="2800507" y="4380542"/>
            <a:ext cx="18473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descr="A picture containing text, poster, graphics, art&#10;&#10;Description automatically generated" id="105" name="Google Shape;105;p1"/>
          <p:cNvPicPr preferRelativeResize="0"/>
          <p:nvPr/>
        </p:nvPicPr>
        <p:blipFill rotWithShape="1">
          <a:blip r:embed="rId4">
            <a:alphaModFix/>
          </a:blip>
          <a:srcRect b="0" l="0" r="0" t="0"/>
          <a:stretch/>
        </p:blipFill>
        <p:spPr>
          <a:xfrm>
            <a:off x="7688749" y="4246071"/>
            <a:ext cx="3185343" cy="2208517"/>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55" name="Shape 355"/>
        <p:cNvGrpSpPr/>
        <p:nvPr/>
      </p:nvGrpSpPr>
      <p:grpSpPr>
        <a:xfrm>
          <a:off x="0" y="0"/>
          <a:ext cx="0" cy="0"/>
          <a:chOff x="0" y="0"/>
          <a:chExt cx="0" cy="0"/>
        </a:xfrm>
      </p:grpSpPr>
      <p:sp>
        <p:nvSpPr>
          <p:cNvPr id="356" name="Google Shape;356;p10"/>
          <p:cNvSpPr/>
          <p:nvPr/>
        </p:nvSpPr>
        <p:spPr>
          <a:xfrm>
            <a:off x="0"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7" name="Google Shape;357;p10"/>
          <p:cNvSpPr txBox="1"/>
          <p:nvPr>
            <p:ph type="title"/>
          </p:nvPr>
        </p:nvSpPr>
        <p:spPr>
          <a:xfrm>
            <a:off x="640080" y="1530393"/>
            <a:ext cx="2448808" cy="751817"/>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4000"/>
              <a:buFont typeface="Calibri"/>
              <a:buNone/>
            </a:pPr>
            <a:r>
              <a:rPr b="1" lang="en-US" sz="4000">
                <a:latin typeface="Calibri"/>
                <a:ea typeface="Calibri"/>
                <a:cs typeface="Calibri"/>
                <a:sym typeface="Calibri"/>
              </a:rPr>
              <a:t>Analysis</a:t>
            </a:r>
            <a:endParaRPr/>
          </a:p>
        </p:txBody>
      </p:sp>
      <p:sp>
        <p:nvSpPr>
          <p:cNvPr id="358" name="Google Shape;358;p10"/>
          <p:cNvSpPr/>
          <p:nvPr/>
        </p:nvSpPr>
        <p:spPr>
          <a:xfrm>
            <a:off x="640080" y="2586994"/>
            <a:ext cx="3474720" cy="18288"/>
          </a:xfrm>
          <a:custGeom>
            <a:rect b="b" l="l" r="r" t="t"/>
            <a:pathLst>
              <a:path extrusionOk="0" fill="none" h="18288" w="347472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extrusionOk="0" h="18288" w="347472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cap="rnd" cmpd="sng" w="444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9" name="Google Shape;359;p10"/>
          <p:cNvSpPr txBox="1"/>
          <p:nvPr>
            <p:ph idx="1" type="body"/>
          </p:nvPr>
        </p:nvSpPr>
        <p:spPr>
          <a:xfrm>
            <a:off x="424687" y="2910066"/>
            <a:ext cx="4462328" cy="332066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3600"/>
              <a:buChar char="•"/>
            </a:pPr>
            <a:r>
              <a:rPr lang="en-US" sz="3600"/>
              <a:t>Analyzing/Coding</a:t>
            </a:r>
            <a:endParaRPr/>
          </a:p>
          <a:p>
            <a:pPr indent="-228600" lvl="0" marL="228600" rtl="0" algn="l">
              <a:lnSpc>
                <a:spcPct val="90000"/>
              </a:lnSpc>
              <a:spcBef>
                <a:spcPts val="1000"/>
              </a:spcBef>
              <a:spcAft>
                <a:spcPts val="0"/>
              </a:spcAft>
              <a:buClr>
                <a:schemeClr val="dk1"/>
              </a:buClr>
              <a:buSzPts val="3600"/>
              <a:buChar char="•"/>
            </a:pPr>
            <a:r>
              <a:rPr lang="en-US" sz="3600"/>
              <a:t>Researcher as an Instrument </a:t>
            </a:r>
            <a:endParaRPr/>
          </a:p>
          <a:p>
            <a:pPr indent="-88900" lvl="0" marL="228600" rtl="0" algn="l">
              <a:lnSpc>
                <a:spcPct val="90000"/>
              </a:lnSpc>
              <a:spcBef>
                <a:spcPts val="1000"/>
              </a:spcBef>
              <a:spcAft>
                <a:spcPts val="0"/>
              </a:spcAft>
              <a:buClr>
                <a:schemeClr val="dk1"/>
              </a:buClr>
              <a:buSzPts val="2200"/>
              <a:buNone/>
            </a:pPr>
            <a:r>
              <a:t/>
            </a:r>
            <a:endParaRPr sz="2200"/>
          </a:p>
        </p:txBody>
      </p:sp>
      <p:pic>
        <p:nvPicPr>
          <p:cNvPr descr="A painting of people sitting on a boat&#10;&#10;Description automatically generated with low confidence" id="360" name="Google Shape;360;p10"/>
          <p:cNvPicPr preferRelativeResize="0"/>
          <p:nvPr/>
        </p:nvPicPr>
        <p:blipFill rotWithShape="1">
          <a:blip r:embed="rId3">
            <a:alphaModFix amt="50000"/>
          </a:blip>
          <a:srcRect b="-1" l="0" r="-1" t="25724"/>
          <a:stretch/>
        </p:blipFill>
        <p:spPr>
          <a:xfrm>
            <a:off x="5311702" y="10"/>
            <a:ext cx="6878775" cy="6857990"/>
          </a:xfrm>
          <a:custGeom>
            <a:rect b="b" l="l" r="r" t="t"/>
            <a:pathLst>
              <a:path extrusionOk="0" h="6858000" w="6878775">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64" name="Shape 364"/>
        <p:cNvGrpSpPr/>
        <p:nvPr/>
      </p:nvGrpSpPr>
      <p:grpSpPr>
        <a:xfrm>
          <a:off x="0" y="0"/>
          <a:ext cx="0" cy="0"/>
          <a:chOff x="0" y="0"/>
          <a:chExt cx="0" cy="0"/>
        </a:xfrm>
      </p:grpSpPr>
      <p:pic>
        <p:nvPicPr>
          <p:cNvPr descr="A close up of purple flowers&#10;&#10;Description automatically generated with low confidence" id="365" name="Google Shape;365;p11"/>
          <p:cNvPicPr preferRelativeResize="0"/>
          <p:nvPr>
            <p:ph idx="1" type="body"/>
          </p:nvPr>
        </p:nvPicPr>
        <p:blipFill rotWithShape="1">
          <a:blip r:embed="rId3">
            <a:alphaModFix/>
          </a:blip>
          <a:srcRect b="9273" l="0" r="0" t="0"/>
          <a:stretch/>
        </p:blipFill>
        <p:spPr>
          <a:xfrm>
            <a:off x="20" y="10"/>
            <a:ext cx="12191980" cy="6857990"/>
          </a:xfrm>
          <a:prstGeom prst="rect">
            <a:avLst/>
          </a:prstGeom>
          <a:noFill/>
          <a:ln>
            <a:noFill/>
          </a:ln>
        </p:spPr>
      </p:pic>
      <p:sp>
        <p:nvSpPr>
          <p:cNvPr id="366" name="Google Shape;366;p11"/>
          <p:cNvSpPr/>
          <p:nvPr/>
        </p:nvSpPr>
        <p:spPr>
          <a:xfrm>
            <a:off x="0" y="5320142"/>
            <a:ext cx="12192000" cy="736551"/>
          </a:xfrm>
          <a:prstGeom prst="rect">
            <a:avLst/>
          </a:prstGeom>
          <a:solidFill>
            <a:schemeClr val="lt1">
              <a:alpha val="92941"/>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7" name="Google Shape;367;p11"/>
          <p:cNvSpPr txBox="1"/>
          <p:nvPr>
            <p:ph type="title"/>
          </p:nvPr>
        </p:nvSpPr>
        <p:spPr>
          <a:xfrm>
            <a:off x="523875" y="5317240"/>
            <a:ext cx="11210925" cy="744836"/>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262626"/>
              </a:buClr>
              <a:buSzPts val="6400"/>
              <a:buFont typeface="Calibri"/>
              <a:buNone/>
            </a:pPr>
            <a:r>
              <a:rPr b="1" lang="en-US" sz="6400">
                <a:solidFill>
                  <a:srgbClr val="262626"/>
                </a:solidFill>
                <a:latin typeface="Calibri"/>
                <a:ea typeface="Calibri"/>
                <a:cs typeface="Calibri"/>
                <a:sym typeface="Calibri"/>
              </a:rPr>
              <a:t>Initial Key Findings</a:t>
            </a:r>
            <a:endParaRPr/>
          </a:p>
        </p:txBody>
      </p:sp>
      <p:cxnSp>
        <p:nvCxnSpPr>
          <p:cNvPr id="368" name="Google Shape;368;p11"/>
          <p:cNvCxnSpPr/>
          <p:nvPr/>
        </p:nvCxnSpPr>
        <p:spPr>
          <a:xfrm>
            <a:off x="0" y="5241983"/>
            <a:ext cx="12192000" cy="0"/>
          </a:xfrm>
          <a:prstGeom prst="straightConnector1">
            <a:avLst/>
          </a:prstGeom>
          <a:noFill/>
          <a:ln cap="flat" cmpd="sng" w="41275">
            <a:solidFill>
              <a:schemeClr val="lt1">
                <a:alpha val="89803"/>
              </a:schemeClr>
            </a:solidFill>
            <a:prstDash val="solid"/>
            <a:miter lim="800000"/>
            <a:headEnd len="sm" w="sm" type="none"/>
            <a:tailEnd len="sm" w="sm" type="none"/>
          </a:ln>
        </p:spPr>
      </p:cxnSp>
      <p:cxnSp>
        <p:nvCxnSpPr>
          <p:cNvPr id="369" name="Google Shape;369;p11"/>
          <p:cNvCxnSpPr/>
          <p:nvPr/>
        </p:nvCxnSpPr>
        <p:spPr>
          <a:xfrm>
            <a:off x="0" y="6134852"/>
            <a:ext cx="12192000" cy="0"/>
          </a:xfrm>
          <a:prstGeom prst="straightConnector1">
            <a:avLst/>
          </a:prstGeom>
          <a:noFill/>
          <a:ln cap="flat" cmpd="sng" w="41275">
            <a:solidFill>
              <a:schemeClr val="lt1">
                <a:alpha val="89803"/>
              </a:schemeClr>
            </a:solidFill>
            <a:prstDash val="solid"/>
            <a:miter lim="800000"/>
            <a:headEnd len="sm" w="sm" type="none"/>
            <a:tailEnd len="sm" w="sm" type="none"/>
          </a:ln>
        </p:spPr>
      </p:cxn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74" name="Shape 374"/>
        <p:cNvGrpSpPr/>
        <p:nvPr/>
      </p:nvGrpSpPr>
      <p:grpSpPr>
        <a:xfrm>
          <a:off x="0" y="0"/>
          <a:ext cx="0" cy="0"/>
          <a:chOff x="0" y="0"/>
          <a:chExt cx="0" cy="0"/>
        </a:xfrm>
      </p:grpSpPr>
      <p:sp>
        <p:nvSpPr>
          <p:cNvPr id="375" name="Google Shape;375;p12"/>
          <p:cNvSpPr txBox="1"/>
          <p:nvPr>
            <p:ph type="title"/>
          </p:nvPr>
        </p:nvSpPr>
        <p:spPr>
          <a:xfrm>
            <a:off x="4195287" y="0"/>
            <a:ext cx="3801426" cy="800735"/>
          </a:xfrm>
          <a:prstGeom prst="rect">
            <a:avLst/>
          </a:prstGeom>
          <a:noFill/>
          <a:ln>
            <a:noFill/>
          </a:ln>
        </p:spPr>
        <p:txBody>
          <a:bodyPr anchorCtr="0" anchor="b"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Calibri"/>
              <a:buNone/>
            </a:pPr>
            <a:r>
              <a:rPr b="1" lang="en-US" sz="4000">
                <a:latin typeface="Calibri"/>
                <a:ea typeface="Calibri"/>
                <a:cs typeface="Calibri"/>
                <a:sym typeface="Calibri"/>
              </a:rPr>
              <a:t>Initial Key Findings</a:t>
            </a:r>
            <a:endParaRPr/>
          </a:p>
        </p:txBody>
      </p:sp>
      <p:pic>
        <p:nvPicPr>
          <p:cNvPr descr="A picture containing text, screenshot, font&#10;&#10;Description automatically generated" id="376" name="Google Shape;376;p12"/>
          <p:cNvPicPr preferRelativeResize="0"/>
          <p:nvPr>
            <p:ph idx="1" type="body"/>
          </p:nvPr>
        </p:nvPicPr>
        <p:blipFill rotWithShape="1">
          <a:blip r:embed="rId3">
            <a:alphaModFix/>
          </a:blip>
          <a:srcRect b="0" l="0" r="0" t="0"/>
          <a:stretch/>
        </p:blipFill>
        <p:spPr>
          <a:xfrm>
            <a:off x="573741" y="800734"/>
            <a:ext cx="11017623" cy="5958653"/>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80" name="Shape 380"/>
        <p:cNvGrpSpPr/>
        <p:nvPr/>
      </p:nvGrpSpPr>
      <p:grpSpPr>
        <a:xfrm>
          <a:off x="0" y="0"/>
          <a:ext cx="0" cy="0"/>
          <a:chOff x="0" y="0"/>
          <a:chExt cx="0" cy="0"/>
        </a:xfrm>
      </p:grpSpPr>
      <p:sp>
        <p:nvSpPr>
          <p:cNvPr id="381" name="Google Shape;381;p13"/>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2" name="Google Shape;382;p13"/>
          <p:cNvSpPr/>
          <p:nvPr/>
        </p:nvSpPr>
        <p:spPr>
          <a:xfrm>
            <a:off x="0" y="4080681"/>
            <a:ext cx="12192000" cy="2777318"/>
          </a:xfrm>
          <a:prstGeom prst="rect">
            <a:avLst/>
          </a:prstGeom>
          <a:solidFill>
            <a:srgbClr val="82766A">
              <a:alpha val="1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3" name="Google Shape;383;p13"/>
          <p:cNvSpPr txBox="1"/>
          <p:nvPr>
            <p:ph type="title"/>
          </p:nvPr>
        </p:nvSpPr>
        <p:spPr>
          <a:xfrm>
            <a:off x="1255059" y="5632386"/>
            <a:ext cx="9681882" cy="73988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rgbClr val="262626"/>
              </a:buClr>
              <a:buSzPts val="6200"/>
              <a:buFont typeface="Calibri"/>
              <a:buNone/>
            </a:pPr>
            <a:r>
              <a:rPr b="1" lang="en-US" sz="6200">
                <a:solidFill>
                  <a:srgbClr val="262626"/>
                </a:solidFill>
                <a:latin typeface="Calibri"/>
                <a:ea typeface="Calibri"/>
                <a:cs typeface="Calibri"/>
                <a:sym typeface="Calibri"/>
              </a:rPr>
              <a:t>Offerings/Recommendations</a:t>
            </a:r>
            <a:endParaRPr/>
          </a:p>
        </p:txBody>
      </p:sp>
      <p:pic>
        <p:nvPicPr>
          <p:cNvPr descr="A shell with smoke coming out of it&#10;&#10;Description automatically generated with low confidence" id="384" name="Google Shape;384;p13"/>
          <p:cNvPicPr preferRelativeResize="0"/>
          <p:nvPr>
            <p:ph idx="1" type="body"/>
          </p:nvPr>
        </p:nvPicPr>
        <p:blipFill rotWithShape="1">
          <a:blip r:embed="rId3">
            <a:alphaModFix/>
          </a:blip>
          <a:srcRect b="1888" l="0" r="0" t="25777"/>
          <a:stretch/>
        </p:blipFill>
        <p:spPr>
          <a:xfrm>
            <a:off x="20" y="10"/>
            <a:ext cx="12191979" cy="5886523"/>
          </a:xfrm>
          <a:prstGeom prst="rect">
            <a:avLst/>
          </a:prstGeom>
          <a:noFill/>
          <a:ln>
            <a:noFill/>
          </a:ln>
        </p:spPr>
      </p:pic>
      <p:sp>
        <p:nvSpPr>
          <p:cNvPr id="385" name="Google Shape;385;p13"/>
          <p:cNvSpPr txBox="1"/>
          <p:nvPr/>
        </p:nvSpPr>
        <p:spPr>
          <a:xfrm>
            <a:off x="397042" y="1034716"/>
            <a:ext cx="11526253"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br>
              <a:rPr lang="en-US" sz="1800">
                <a:solidFill>
                  <a:schemeClr val="dk1"/>
                </a:solidFill>
                <a:latin typeface="Calibri"/>
                <a:ea typeface="Calibri"/>
                <a:cs typeface="Calibri"/>
                <a:sym typeface="Calibri"/>
              </a:rPr>
            </a:br>
            <a:endParaRPr sz="1800">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90" name="Shape 390"/>
        <p:cNvGrpSpPr/>
        <p:nvPr/>
      </p:nvGrpSpPr>
      <p:grpSpPr>
        <a:xfrm>
          <a:off x="0" y="0"/>
          <a:ext cx="0" cy="0"/>
          <a:chOff x="0" y="0"/>
          <a:chExt cx="0" cy="0"/>
        </a:xfrm>
      </p:grpSpPr>
      <p:sp>
        <p:nvSpPr>
          <p:cNvPr id="391" name="Google Shape;391;p14"/>
          <p:cNvSpPr/>
          <p:nvPr/>
        </p:nvSpPr>
        <p:spPr>
          <a:xfrm>
            <a:off x="3049"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A shell with smoke coming out of it&#10;&#10;Description automatically generated with low confidence" id="392" name="Google Shape;392;p14"/>
          <p:cNvPicPr preferRelativeResize="0"/>
          <p:nvPr/>
        </p:nvPicPr>
        <p:blipFill rotWithShape="1">
          <a:blip r:embed="rId3">
            <a:alphaModFix amt="50000"/>
          </a:blip>
          <a:srcRect b="-1" l="0" r="5882" t="0"/>
          <a:stretch/>
        </p:blipFill>
        <p:spPr>
          <a:xfrm>
            <a:off x="4312920" y="10"/>
            <a:ext cx="7879078" cy="6857990"/>
          </a:xfrm>
          <a:prstGeom prst="rect">
            <a:avLst/>
          </a:prstGeom>
          <a:noFill/>
          <a:ln>
            <a:noFill/>
          </a:ln>
        </p:spPr>
      </p:pic>
      <p:sp>
        <p:nvSpPr>
          <p:cNvPr id="393" name="Google Shape;393;p14"/>
          <p:cNvSpPr/>
          <p:nvPr/>
        </p:nvSpPr>
        <p:spPr>
          <a:xfrm>
            <a:off x="-1" y="0"/>
            <a:ext cx="7390263" cy="6858000"/>
          </a:xfrm>
          <a:prstGeom prst="rect">
            <a:avLst/>
          </a:prstGeom>
          <a:gradFill>
            <a:gsLst>
              <a:gs pos="0">
                <a:srgbClr val="FFFFFF">
                  <a:alpha val="0"/>
                </a:srgbClr>
              </a:gs>
              <a:gs pos="19000">
                <a:srgbClr val="FFFFFF">
                  <a:alpha val="37647"/>
                </a:srgbClr>
              </a:gs>
              <a:gs pos="35000">
                <a:srgbClr val="FFFFFF">
                  <a:alpha val="76862"/>
                </a:srgbClr>
              </a:gs>
              <a:gs pos="48000">
                <a:schemeClr val="lt1"/>
              </a:gs>
              <a:gs pos="100000">
                <a:schemeClr val="lt1"/>
              </a:gs>
            </a:gsLst>
            <a:lin ang="108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4" name="Google Shape;394;p14"/>
          <p:cNvSpPr txBox="1"/>
          <p:nvPr>
            <p:ph type="title"/>
          </p:nvPr>
        </p:nvSpPr>
        <p:spPr>
          <a:xfrm>
            <a:off x="601410" y="-244157"/>
            <a:ext cx="6187440" cy="128079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262626"/>
              </a:buClr>
              <a:buSzPts val="3600"/>
              <a:buFont typeface="Calibri"/>
              <a:buNone/>
            </a:pPr>
            <a:r>
              <a:rPr b="1" lang="en-US" sz="3600">
                <a:solidFill>
                  <a:srgbClr val="262626"/>
                </a:solidFill>
                <a:latin typeface="Calibri"/>
                <a:ea typeface="Calibri"/>
                <a:cs typeface="Calibri"/>
                <a:sym typeface="Calibri"/>
              </a:rPr>
              <a:t>Offerings/Recommendations</a:t>
            </a:r>
            <a:endParaRPr b="1" sz="3600">
              <a:latin typeface="Calibri"/>
              <a:ea typeface="Calibri"/>
              <a:cs typeface="Calibri"/>
              <a:sym typeface="Calibri"/>
            </a:endParaRPr>
          </a:p>
        </p:txBody>
      </p:sp>
      <p:sp>
        <p:nvSpPr>
          <p:cNvPr id="395" name="Google Shape;395;p14"/>
          <p:cNvSpPr txBox="1"/>
          <p:nvPr>
            <p:ph idx="1" type="body"/>
          </p:nvPr>
        </p:nvSpPr>
        <p:spPr>
          <a:xfrm>
            <a:off x="106680" y="1036638"/>
            <a:ext cx="6314668" cy="5032967"/>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3600"/>
              <a:buChar char="•"/>
            </a:pPr>
            <a:r>
              <a:rPr lang="en-US" sz="3600"/>
              <a:t>Offerings from Survivor experiences as Recommendations from Themes</a:t>
            </a:r>
            <a:endParaRPr/>
          </a:p>
          <a:p>
            <a:pPr indent="-228600" lvl="1" marL="685800" rtl="0" algn="l">
              <a:lnSpc>
                <a:spcPct val="90000"/>
              </a:lnSpc>
              <a:spcBef>
                <a:spcPts val="500"/>
              </a:spcBef>
              <a:spcAft>
                <a:spcPts val="0"/>
              </a:spcAft>
              <a:buClr>
                <a:schemeClr val="dk1"/>
              </a:buClr>
              <a:buSzPts val="3200"/>
              <a:buChar char="•"/>
            </a:pPr>
            <a:r>
              <a:rPr lang="en-US" sz="3200"/>
              <a:t>Providers &amp; Advocacy Practice</a:t>
            </a:r>
            <a:endParaRPr/>
          </a:p>
          <a:p>
            <a:pPr indent="-228600" lvl="1" marL="685800" rtl="0" algn="l">
              <a:lnSpc>
                <a:spcPct val="90000"/>
              </a:lnSpc>
              <a:spcBef>
                <a:spcPts val="500"/>
              </a:spcBef>
              <a:spcAft>
                <a:spcPts val="0"/>
              </a:spcAft>
              <a:buClr>
                <a:schemeClr val="dk1"/>
              </a:buClr>
              <a:buSzPts val="3200"/>
              <a:buChar char="•"/>
            </a:pPr>
            <a:r>
              <a:rPr lang="en-US" sz="3200"/>
              <a:t>Education</a:t>
            </a:r>
            <a:endParaRPr/>
          </a:p>
          <a:p>
            <a:pPr indent="-228600" lvl="1" marL="685800" rtl="0" algn="l">
              <a:lnSpc>
                <a:spcPct val="90000"/>
              </a:lnSpc>
              <a:spcBef>
                <a:spcPts val="500"/>
              </a:spcBef>
              <a:spcAft>
                <a:spcPts val="0"/>
              </a:spcAft>
              <a:buClr>
                <a:schemeClr val="dk1"/>
              </a:buClr>
              <a:buSzPts val="3200"/>
              <a:buChar char="•"/>
            </a:pPr>
            <a:r>
              <a:rPr lang="en-US" sz="3200"/>
              <a:t>Holistic Wellness</a:t>
            </a:r>
            <a:endParaRPr/>
          </a:p>
          <a:p>
            <a:pPr indent="-228600" lvl="1" marL="685800" rtl="0" algn="l">
              <a:lnSpc>
                <a:spcPct val="90000"/>
              </a:lnSpc>
              <a:spcBef>
                <a:spcPts val="500"/>
              </a:spcBef>
              <a:spcAft>
                <a:spcPts val="0"/>
              </a:spcAft>
              <a:buClr>
                <a:schemeClr val="dk1"/>
              </a:buClr>
              <a:buSzPts val="3200"/>
              <a:buChar char="•"/>
            </a:pPr>
            <a:r>
              <a:rPr lang="en-US" sz="3200"/>
              <a:t>Systemic Issues</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99" name="Shape 399"/>
        <p:cNvGrpSpPr/>
        <p:nvPr/>
      </p:nvGrpSpPr>
      <p:grpSpPr>
        <a:xfrm>
          <a:off x="0" y="0"/>
          <a:ext cx="0" cy="0"/>
          <a:chOff x="0" y="0"/>
          <a:chExt cx="0" cy="0"/>
        </a:xfrm>
      </p:grpSpPr>
      <p:sp>
        <p:nvSpPr>
          <p:cNvPr id="400" name="Google Shape;400;p15"/>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1" name="Google Shape;401;p15"/>
          <p:cNvSpPr/>
          <p:nvPr/>
        </p:nvSpPr>
        <p:spPr>
          <a:xfrm>
            <a:off x="0" y="0"/>
            <a:ext cx="12192000" cy="6858000"/>
          </a:xfrm>
          <a:prstGeom prst="rect">
            <a:avLst/>
          </a:prstGeom>
          <a:gradFill>
            <a:gsLst>
              <a:gs pos="0">
                <a:schemeClr val="accent1"/>
              </a:gs>
              <a:gs pos="10000">
                <a:schemeClr val="accent1"/>
              </a:gs>
              <a:gs pos="100000">
                <a:srgbClr val="ED7D31">
                  <a:alpha val="40000"/>
                </a:srgbClr>
              </a:gs>
            </a:gsLst>
            <a:lin ang="27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402" name="Google Shape;402;p15"/>
          <p:cNvSpPr/>
          <p:nvPr/>
        </p:nvSpPr>
        <p:spPr>
          <a:xfrm>
            <a:off x="0" y="6716"/>
            <a:ext cx="12192000" cy="6858000"/>
          </a:xfrm>
          <a:prstGeom prst="rect">
            <a:avLst/>
          </a:prstGeom>
          <a:gradFill>
            <a:gsLst>
              <a:gs pos="0">
                <a:schemeClr val="accent1"/>
              </a:gs>
              <a:gs pos="100000">
                <a:schemeClr val="accent2"/>
              </a:gs>
            </a:gsLst>
            <a:lin ang="27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pic>
        <p:nvPicPr>
          <p:cNvPr descr="A picture containing art, painting, person&#10;&#10;Description automatically generated" id="403" name="Google Shape;403;p15"/>
          <p:cNvPicPr preferRelativeResize="0"/>
          <p:nvPr/>
        </p:nvPicPr>
        <p:blipFill rotWithShape="1">
          <a:blip r:embed="rId3">
            <a:alphaModFix amt="40000"/>
          </a:blip>
          <a:srcRect b="-1" l="16478" r="20599" t="0"/>
          <a:stretch/>
        </p:blipFill>
        <p:spPr>
          <a:xfrm>
            <a:off x="7107648" y="-418475"/>
            <a:ext cx="5289548" cy="6851284"/>
          </a:xfrm>
          <a:prstGeom prst="rect">
            <a:avLst/>
          </a:prstGeom>
          <a:noFill/>
          <a:ln>
            <a:noFill/>
          </a:ln>
        </p:spPr>
      </p:pic>
      <p:sp>
        <p:nvSpPr>
          <p:cNvPr id="404" name="Google Shape;404;p15"/>
          <p:cNvSpPr txBox="1"/>
          <p:nvPr/>
        </p:nvSpPr>
        <p:spPr>
          <a:xfrm>
            <a:off x="2744717" y="1604267"/>
            <a:ext cx="4001910" cy="2036004"/>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None/>
            </a:pPr>
            <a:r>
              <a:rPr lang="en-US" sz="6200">
                <a:solidFill>
                  <a:srgbClr val="FFFFFF"/>
                </a:solidFill>
                <a:latin typeface="Calibri"/>
                <a:ea typeface="Calibri"/>
                <a:cs typeface="Calibri"/>
                <a:sym typeface="Calibri"/>
              </a:rPr>
              <a:t>MVTO! </a:t>
            </a:r>
            <a:endParaRPr/>
          </a:p>
          <a:p>
            <a:pPr indent="0" lvl="0" marL="0" marR="0" rtl="0" algn="l">
              <a:lnSpc>
                <a:spcPct val="90000"/>
              </a:lnSpc>
              <a:spcBef>
                <a:spcPts val="600"/>
              </a:spcBef>
              <a:spcAft>
                <a:spcPts val="0"/>
              </a:spcAft>
              <a:buNone/>
            </a:pPr>
            <a:r>
              <a:rPr lang="en-US" sz="6200">
                <a:solidFill>
                  <a:srgbClr val="FFFFFF"/>
                </a:solidFill>
                <a:latin typeface="Calibri"/>
                <a:ea typeface="Calibri"/>
                <a:cs typeface="Calibri"/>
                <a:sym typeface="Calibri"/>
              </a:rPr>
              <a:t>Thank You!</a:t>
            </a:r>
            <a:endParaRPr/>
          </a:p>
        </p:txBody>
      </p:sp>
      <p:grpSp>
        <p:nvGrpSpPr>
          <p:cNvPr id="405" name="Google Shape;405;p15"/>
          <p:cNvGrpSpPr/>
          <p:nvPr/>
        </p:nvGrpSpPr>
        <p:grpSpPr>
          <a:xfrm>
            <a:off x="653696" y="1606411"/>
            <a:ext cx="465456" cy="581432"/>
            <a:chOff x="653696" y="1606411"/>
            <a:chExt cx="465456" cy="581432"/>
          </a:xfrm>
        </p:grpSpPr>
        <p:sp>
          <p:nvSpPr>
            <p:cNvPr id="406" name="Google Shape;406;p15"/>
            <p:cNvSpPr/>
            <p:nvPr/>
          </p:nvSpPr>
          <p:spPr>
            <a:xfrm>
              <a:off x="669236" y="1606411"/>
              <a:ext cx="139038" cy="139038"/>
            </a:xfrm>
            <a:custGeom>
              <a:rect b="b" l="l" r="r" t="t"/>
              <a:pathLst>
                <a:path extrusionOk="0" h="139038" w="139038">
                  <a:moveTo>
                    <a:pt x="129601" y="60082"/>
                  </a:moveTo>
                  <a:lnTo>
                    <a:pt x="78956" y="60082"/>
                  </a:lnTo>
                  <a:lnTo>
                    <a:pt x="78956" y="9437"/>
                  </a:lnTo>
                  <a:cubicBezTo>
                    <a:pt x="78956" y="4225"/>
                    <a:pt x="74731" y="0"/>
                    <a:pt x="69519" y="0"/>
                  </a:cubicBezTo>
                  <a:cubicBezTo>
                    <a:pt x="64307" y="0"/>
                    <a:pt x="60082" y="4225"/>
                    <a:pt x="60082" y="9437"/>
                  </a:cubicBezTo>
                  <a:lnTo>
                    <a:pt x="60082" y="60082"/>
                  </a:lnTo>
                  <a:lnTo>
                    <a:pt x="9437" y="60082"/>
                  </a:lnTo>
                  <a:cubicBezTo>
                    <a:pt x="4225" y="60082"/>
                    <a:pt x="0" y="64307"/>
                    <a:pt x="0" y="69519"/>
                  </a:cubicBezTo>
                  <a:cubicBezTo>
                    <a:pt x="0" y="74731"/>
                    <a:pt x="4225" y="78956"/>
                    <a:pt x="9437" y="78956"/>
                  </a:cubicBezTo>
                  <a:lnTo>
                    <a:pt x="60082" y="78956"/>
                  </a:lnTo>
                  <a:lnTo>
                    <a:pt x="60082" y="129601"/>
                  </a:lnTo>
                  <a:cubicBezTo>
                    <a:pt x="60082" y="134813"/>
                    <a:pt x="64307" y="139038"/>
                    <a:pt x="69519" y="139038"/>
                  </a:cubicBezTo>
                  <a:cubicBezTo>
                    <a:pt x="74731" y="139038"/>
                    <a:pt x="78956" y="134813"/>
                    <a:pt x="78956" y="129601"/>
                  </a:cubicBezTo>
                  <a:lnTo>
                    <a:pt x="78956" y="78956"/>
                  </a:lnTo>
                  <a:lnTo>
                    <a:pt x="129601" y="78956"/>
                  </a:lnTo>
                  <a:cubicBezTo>
                    <a:pt x="134813" y="78956"/>
                    <a:pt x="139038" y="74731"/>
                    <a:pt x="139038" y="69519"/>
                  </a:cubicBezTo>
                  <a:cubicBezTo>
                    <a:pt x="139038" y="64307"/>
                    <a:pt x="134813" y="60082"/>
                    <a:pt x="129601" y="60082"/>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407" name="Google Shape;407;p15"/>
            <p:cNvSpPr/>
            <p:nvPr/>
          </p:nvSpPr>
          <p:spPr>
            <a:xfrm>
              <a:off x="1028014" y="1835705"/>
              <a:ext cx="91138" cy="91138"/>
            </a:xfrm>
            <a:custGeom>
              <a:rect b="b" l="l" r="r" t="t"/>
              <a:pathLst>
                <a:path extrusionOk="0" h="91138" w="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408" name="Google Shape;408;p15"/>
            <p:cNvSpPr/>
            <p:nvPr/>
          </p:nvSpPr>
          <p:spPr>
            <a:xfrm>
              <a:off x="653696" y="2060130"/>
              <a:ext cx="127713" cy="127713"/>
            </a:xfrm>
            <a:custGeom>
              <a:rect b="b" l="l" r="r" t="t"/>
              <a:pathLst>
                <a:path extrusionOk="0" h="127713" w="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grpSp>
      <p:cxnSp>
        <p:nvCxnSpPr>
          <p:cNvPr id="409" name="Google Shape;409;p15"/>
          <p:cNvCxnSpPr/>
          <p:nvPr/>
        </p:nvCxnSpPr>
        <p:spPr>
          <a:xfrm>
            <a:off x="1301262" y="3505200"/>
            <a:ext cx="0" cy="3352800"/>
          </a:xfrm>
          <a:prstGeom prst="straightConnector1">
            <a:avLst/>
          </a:prstGeom>
          <a:noFill/>
          <a:ln cap="sq" cmpd="sng" w="25400">
            <a:solidFill>
              <a:srgbClr val="FFFFFF"/>
            </a:solidFill>
            <a:prstDash val="solid"/>
            <a:bevel/>
            <a:headEnd len="sm" w="sm" type="none"/>
            <a:tailEnd len="sm" w="sm" type="none"/>
          </a:ln>
        </p:spPr>
      </p:cxnSp>
      <p:sp>
        <p:nvSpPr>
          <p:cNvPr id="410" name="Google Shape;410;p15"/>
          <p:cNvSpPr txBox="1"/>
          <p:nvPr/>
        </p:nvSpPr>
        <p:spPr>
          <a:xfrm>
            <a:off x="1301261" y="5994330"/>
            <a:ext cx="10890731" cy="107721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Times New Roman"/>
                <a:ea typeface="Times New Roman"/>
                <a:cs typeface="Times New Roman"/>
                <a:sym typeface="Times New Roman"/>
              </a:rPr>
              <a:t>This presentation was made possible by Grant Number 90EV0452-01-00 from the Administration of Children, Youth and Families, Family and Youth Services Bureau, U.S. Department of Health and Human Services. Its contents are solely the responsibility of the authors and do not necessarily represent the official views of the U.S. Department of Health and Human Services.</a:t>
            </a:r>
            <a:endParaRPr sz="16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pic>
        <p:nvPicPr>
          <p:cNvPr descr="A picture containing graphics, art, darkness&#10;&#10;Description automatically generated" id="411" name="Google Shape;411;p15"/>
          <p:cNvPicPr preferRelativeResize="0"/>
          <p:nvPr/>
        </p:nvPicPr>
        <p:blipFill rotWithShape="1">
          <a:blip r:embed="rId4">
            <a:alphaModFix/>
          </a:blip>
          <a:srcRect b="0" l="0" r="0" t="0"/>
          <a:stretch/>
        </p:blipFill>
        <p:spPr>
          <a:xfrm>
            <a:off x="145514" y="172258"/>
            <a:ext cx="5198406" cy="1035029"/>
          </a:xfrm>
          <a:prstGeom prst="rect">
            <a:avLst/>
          </a:prstGeom>
          <a:noFill/>
          <a:ln>
            <a:noFill/>
          </a:ln>
        </p:spPr>
      </p:pic>
      <p:sp>
        <p:nvSpPr>
          <p:cNvPr id="412" name="Google Shape;412;p15"/>
          <p:cNvSpPr txBox="1"/>
          <p:nvPr/>
        </p:nvSpPr>
        <p:spPr>
          <a:xfrm>
            <a:off x="1703437" y="4375145"/>
            <a:ext cx="5404211" cy="107721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200">
                <a:solidFill>
                  <a:schemeClr val="lt1"/>
                </a:solidFill>
                <a:latin typeface="Calibri"/>
                <a:ea typeface="Calibri"/>
                <a:cs typeface="Calibri"/>
                <a:sym typeface="Calibri"/>
              </a:rPr>
              <a:t>Kendra Root, Muscogee Nation</a:t>
            </a:r>
            <a:endParaRPr/>
          </a:p>
          <a:p>
            <a:pPr indent="0" lvl="0" marL="0" marR="0" rtl="0" algn="l">
              <a:spcBef>
                <a:spcPts val="0"/>
              </a:spcBef>
              <a:spcAft>
                <a:spcPts val="0"/>
              </a:spcAft>
              <a:buNone/>
            </a:pPr>
            <a:r>
              <a:rPr lang="en-US" sz="3200" u="sng">
                <a:solidFill>
                  <a:schemeClr val="lt1"/>
                </a:solidFill>
                <a:latin typeface="Calibri"/>
                <a:ea typeface="Calibri"/>
                <a:cs typeface="Calibri"/>
                <a:sym typeface="Calibri"/>
              </a:rPr>
              <a:t>Kroot@niwrc.org</a:t>
            </a:r>
            <a:endParaRPr sz="3200" u="sng">
              <a:solidFill>
                <a:schemeClr val="lt1"/>
              </a:solidFill>
              <a:latin typeface="Calibri"/>
              <a:ea typeface="Calibri"/>
              <a:cs typeface="Calibri"/>
              <a:sym typeface="Calibri"/>
            </a:endParaRPr>
          </a:p>
        </p:txBody>
      </p:sp>
      <p:pic>
        <p:nvPicPr>
          <p:cNvPr id="413" name="Google Shape;413;p15"/>
          <p:cNvPicPr preferRelativeResize="0"/>
          <p:nvPr/>
        </p:nvPicPr>
        <p:blipFill rotWithShape="1">
          <a:blip r:embed="rId5">
            <a:alphaModFix/>
          </a:blip>
          <a:srcRect b="0" l="0" r="0" t="0"/>
          <a:stretch/>
        </p:blipFill>
        <p:spPr>
          <a:xfrm>
            <a:off x="339230" y="5907440"/>
            <a:ext cx="946718" cy="953918"/>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0" name="Shape 110"/>
        <p:cNvGrpSpPr/>
        <p:nvPr/>
      </p:nvGrpSpPr>
      <p:grpSpPr>
        <a:xfrm>
          <a:off x="0" y="0"/>
          <a:ext cx="0" cy="0"/>
          <a:chOff x="0" y="0"/>
          <a:chExt cx="0" cy="0"/>
        </a:xfrm>
      </p:grpSpPr>
      <p:sp>
        <p:nvSpPr>
          <p:cNvPr id="111" name="Google Shape;111;p2"/>
          <p:cNvSpPr/>
          <p:nvPr/>
        </p:nvSpPr>
        <p:spPr>
          <a:xfrm>
            <a:off x="-1"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2" name="Google Shape;112;p2"/>
          <p:cNvSpPr txBox="1"/>
          <p:nvPr>
            <p:ph type="title"/>
          </p:nvPr>
        </p:nvSpPr>
        <p:spPr>
          <a:xfrm>
            <a:off x="5188546" y="14990"/>
            <a:ext cx="7000405" cy="899410"/>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Calibri"/>
              <a:buNone/>
            </a:pPr>
            <a:br>
              <a:rPr lang="en-US" sz="3400"/>
            </a:br>
            <a:r>
              <a:rPr b="1" lang="en-US">
                <a:latin typeface="Calibri"/>
                <a:ea typeface="Calibri"/>
                <a:cs typeface="Calibri"/>
                <a:sym typeface="Calibri"/>
              </a:rPr>
              <a:t>Needs Assessment Components</a:t>
            </a:r>
            <a:endParaRPr/>
          </a:p>
        </p:txBody>
      </p:sp>
      <p:pic>
        <p:nvPicPr>
          <p:cNvPr descr="A picture containing art, drawing, painting, visual arts&#10;&#10;Description automatically generated" id="113" name="Google Shape;113;p2"/>
          <p:cNvPicPr preferRelativeResize="0"/>
          <p:nvPr/>
        </p:nvPicPr>
        <p:blipFill rotWithShape="1">
          <a:blip r:embed="rId3">
            <a:alphaModFix amt="50000"/>
          </a:blip>
          <a:srcRect b="0" l="6706" r="14079" t="0"/>
          <a:stretch/>
        </p:blipFill>
        <p:spPr>
          <a:xfrm>
            <a:off x="1" y="10"/>
            <a:ext cx="5299881" cy="6857990"/>
          </a:xfrm>
          <a:custGeom>
            <a:rect b="b" l="l" r="r" t="t"/>
            <a:pathLst>
              <a:path extrusionOk="0" h="6858000" w="6832674">
                <a:moveTo>
                  <a:pt x="0" y="0"/>
                </a:moveTo>
                <a:lnTo>
                  <a:pt x="6832674" y="0"/>
                </a:lnTo>
                <a:lnTo>
                  <a:pt x="6749707" y="183520"/>
                </a:lnTo>
                <a:cubicBezTo>
                  <a:pt x="6327787" y="1181050"/>
                  <a:pt x="6094475" y="2277779"/>
                  <a:pt x="6094475" y="3429000"/>
                </a:cubicBezTo>
                <a:cubicBezTo>
                  <a:pt x="6094475" y="4580222"/>
                  <a:pt x="6327787" y="5676950"/>
                  <a:pt x="6749707" y="6674481"/>
                </a:cubicBezTo>
                <a:lnTo>
                  <a:pt x="6832674" y="6858000"/>
                </a:lnTo>
                <a:lnTo>
                  <a:pt x="0" y="6858000"/>
                </a:lnTo>
                <a:close/>
              </a:path>
            </a:pathLst>
          </a:custGeom>
          <a:noFill/>
          <a:ln>
            <a:noFill/>
          </a:ln>
        </p:spPr>
      </p:pic>
      <p:sp>
        <p:nvSpPr>
          <p:cNvPr id="114" name="Google Shape;114;p2"/>
          <p:cNvSpPr txBox="1"/>
          <p:nvPr>
            <p:ph idx="1" type="body"/>
          </p:nvPr>
        </p:nvSpPr>
        <p:spPr>
          <a:xfrm>
            <a:off x="5720677" y="1735111"/>
            <a:ext cx="5936142" cy="3387777"/>
          </a:xfrm>
          <a:prstGeom prst="rect">
            <a:avLst/>
          </a:prstGeom>
          <a:noFill/>
          <a:ln>
            <a:noFill/>
          </a:ln>
        </p:spPr>
        <p:txBody>
          <a:bodyPr anchorCtr="0" anchor="t" bIns="45700" lIns="91425" spcFirstLastPara="1" rIns="91425" wrap="square" tIns="45700">
            <a:normAutofit lnSpcReduction="10000"/>
          </a:bodyPr>
          <a:lstStyle/>
          <a:p>
            <a:pPr indent="-228600" lvl="0" marL="228600" rtl="0" algn="l">
              <a:lnSpc>
                <a:spcPct val="90000"/>
              </a:lnSpc>
              <a:spcBef>
                <a:spcPts val="0"/>
              </a:spcBef>
              <a:spcAft>
                <a:spcPts val="0"/>
              </a:spcAft>
              <a:buClr>
                <a:schemeClr val="dk1"/>
              </a:buClr>
              <a:buSzPts val="3600"/>
              <a:buChar char="•"/>
            </a:pPr>
            <a:r>
              <a:rPr lang="en-US" sz="3600"/>
              <a:t>Introduction </a:t>
            </a:r>
            <a:endParaRPr/>
          </a:p>
          <a:p>
            <a:pPr indent="-228600" lvl="0" marL="228600" rtl="0" algn="l">
              <a:lnSpc>
                <a:spcPct val="90000"/>
              </a:lnSpc>
              <a:spcBef>
                <a:spcPts val="1000"/>
              </a:spcBef>
              <a:spcAft>
                <a:spcPts val="0"/>
              </a:spcAft>
              <a:buClr>
                <a:schemeClr val="dk1"/>
              </a:buClr>
              <a:buSzPts val="3600"/>
              <a:buChar char="•"/>
            </a:pPr>
            <a:r>
              <a:rPr lang="en-US" sz="3600"/>
              <a:t>Background </a:t>
            </a:r>
            <a:endParaRPr/>
          </a:p>
          <a:p>
            <a:pPr indent="-228600" lvl="0" marL="228600" rtl="0" algn="l">
              <a:lnSpc>
                <a:spcPct val="90000"/>
              </a:lnSpc>
              <a:spcBef>
                <a:spcPts val="1000"/>
              </a:spcBef>
              <a:spcAft>
                <a:spcPts val="0"/>
              </a:spcAft>
              <a:buClr>
                <a:schemeClr val="dk1"/>
              </a:buClr>
              <a:buSzPts val="3600"/>
              <a:buChar char="•"/>
            </a:pPr>
            <a:r>
              <a:rPr lang="en-US" sz="3600"/>
              <a:t>Framework/Methodology</a:t>
            </a:r>
            <a:endParaRPr/>
          </a:p>
          <a:p>
            <a:pPr indent="-228600" lvl="0" marL="228600" rtl="0" algn="l">
              <a:lnSpc>
                <a:spcPct val="90000"/>
              </a:lnSpc>
              <a:spcBef>
                <a:spcPts val="1000"/>
              </a:spcBef>
              <a:spcAft>
                <a:spcPts val="0"/>
              </a:spcAft>
              <a:buClr>
                <a:schemeClr val="dk1"/>
              </a:buClr>
              <a:buSzPts val="3600"/>
              <a:buChar char="•"/>
            </a:pPr>
            <a:r>
              <a:rPr lang="en-US" sz="3600"/>
              <a:t>Analysis</a:t>
            </a:r>
            <a:endParaRPr/>
          </a:p>
          <a:p>
            <a:pPr indent="-228600" lvl="0" marL="228600" rtl="0" algn="l">
              <a:lnSpc>
                <a:spcPct val="90000"/>
              </a:lnSpc>
              <a:spcBef>
                <a:spcPts val="1000"/>
              </a:spcBef>
              <a:spcAft>
                <a:spcPts val="0"/>
              </a:spcAft>
              <a:buClr>
                <a:schemeClr val="dk1"/>
              </a:buClr>
              <a:buSzPts val="3600"/>
              <a:buChar char="•"/>
            </a:pPr>
            <a:r>
              <a:rPr lang="en-US" sz="3600"/>
              <a:t>Initial Key Findings </a:t>
            </a:r>
            <a:endParaRPr/>
          </a:p>
          <a:p>
            <a:pPr indent="-228600" lvl="0" marL="228600" rtl="0" algn="l">
              <a:lnSpc>
                <a:spcPct val="90000"/>
              </a:lnSpc>
              <a:spcBef>
                <a:spcPts val="1000"/>
              </a:spcBef>
              <a:spcAft>
                <a:spcPts val="0"/>
              </a:spcAft>
              <a:buClr>
                <a:schemeClr val="dk1"/>
              </a:buClr>
              <a:buSzPts val="3600"/>
              <a:buChar char="•"/>
            </a:pPr>
            <a:r>
              <a:rPr lang="en-US" sz="3600"/>
              <a:t>Offerings/Recommendations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9" name="Shape 119"/>
        <p:cNvGrpSpPr/>
        <p:nvPr/>
      </p:nvGrpSpPr>
      <p:grpSpPr>
        <a:xfrm>
          <a:off x="0" y="0"/>
          <a:ext cx="0" cy="0"/>
          <a:chOff x="0" y="0"/>
          <a:chExt cx="0" cy="0"/>
        </a:xfrm>
      </p:grpSpPr>
      <p:sp>
        <p:nvSpPr>
          <p:cNvPr id="120" name="Google Shape;120;p3"/>
          <p:cNvSpPr/>
          <p:nvPr/>
        </p:nvSpPr>
        <p:spPr>
          <a:xfrm>
            <a:off x="-1"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1" name="Google Shape;121;p3"/>
          <p:cNvSpPr txBox="1"/>
          <p:nvPr>
            <p:ph type="title"/>
          </p:nvPr>
        </p:nvSpPr>
        <p:spPr>
          <a:xfrm>
            <a:off x="5188546" y="14990"/>
            <a:ext cx="7000405" cy="899410"/>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Calibri"/>
              <a:buNone/>
            </a:pPr>
            <a:br>
              <a:rPr lang="en-US" sz="3400"/>
            </a:br>
            <a:r>
              <a:rPr b="1" lang="en-US">
                <a:latin typeface="Calibri"/>
                <a:ea typeface="Calibri"/>
                <a:cs typeface="Calibri"/>
                <a:sym typeface="Calibri"/>
              </a:rPr>
              <a:t>Being Trauma Aware</a:t>
            </a:r>
            <a:endParaRPr/>
          </a:p>
        </p:txBody>
      </p:sp>
      <p:pic>
        <p:nvPicPr>
          <p:cNvPr descr="A picture containing art, drawing, painting, visual arts&#10;&#10;Description automatically generated" id="122" name="Google Shape;122;p3"/>
          <p:cNvPicPr preferRelativeResize="0"/>
          <p:nvPr/>
        </p:nvPicPr>
        <p:blipFill rotWithShape="1">
          <a:blip r:embed="rId3">
            <a:alphaModFix amt="50000"/>
          </a:blip>
          <a:srcRect b="0" l="6706" r="14079" t="0"/>
          <a:stretch/>
        </p:blipFill>
        <p:spPr>
          <a:xfrm>
            <a:off x="1" y="10"/>
            <a:ext cx="5299881" cy="6857990"/>
          </a:xfrm>
          <a:custGeom>
            <a:rect b="b" l="l" r="r" t="t"/>
            <a:pathLst>
              <a:path extrusionOk="0" h="6858000" w="6832674">
                <a:moveTo>
                  <a:pt x="0" y="0"/>
                </a:moveTo>
                <a:lnTo>
                  <a:pt x="6832674" y="0"/>
                </a:lnTo>
                <a:lnTo>
                  <a:pt x="6749707" y="183520"/>
                </a:lnTo>
                <a:cubicBezTo>
                  <a:pt x="6327787" y="1181050"/>
                  <a:pt x="6094475" y="2277779"/>
                  <a:pt x="6094475" y="3429000"/>
                </a:cubicBezTo>
                <a:cubicBezTo>
                  <a:pt x="6094475" y="4580222"/>
                  <a:pt x="6327787" y="5676950"/>
                  <a:pt x="6749707" y="6674481"/>
                </a:cubicBezTo>
                <a:lnTo>
                  <a:pt x="6832674" y="6858000"/>
                </a:lnTo>
                <a:lnTo>
                  <a:pt x="0" y="6858000"/>
                </a:lnTo>
                <a:close/>
              </a:path>
            </a:pathLst>
          </a:custGeom>
          <a:noFill/>
          <a:ln>
            <a:noFill/>
          </a:ln>
        </p:spPr>
      </p:pic>
      <p:sp>
        <p:nvSpPr>
          <p:cNvPr id="123" name="Google Shape;123;p3"/>
          <p:cNvSpPr txBox="1"/>
          <p:nvPr>
            <p:ph idx="1" type="body"/>
          </p:nvPr>
        </p:nvSpPr>
        <p:spPr>
          <a:xfrm>
            <a:off x="5299882" y="1530312"/>
            <a:ext cx="6505748" cy="3144160"/>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3600"/>
              <a:buNone/>
            </a:pPr>
            <a:r>
              <a:rPr lang="en-US" sz="3600"/>
              <a:t> Content &amp; Trigger Warning </a:t>
            </a:r>
            <a:endParaRPr/>
          </a:p>
          <a:p>
            <a:pPr indent="-228600" lvl="0" marL="228600" rtl="0" algn="l">
              <a:lnSpc>
                <a:spcPct val="90000"/>
              </a:lnSpc>
              <a:spcBef>
                <a:spcPts val="1000"/>
              </a:spcBef>
              <a:spcAft>
                <a:spcPts val="0"/>
              </a:spcAft>
              <a:buClr>
                <a:schemeClr val="dk1"/>
              </a:buClr>
              <a:buSzPts val="2800"/>
              <a:buChar char="•"/>
            </a:pPr>
            <a:r>
              <a:rPr lang="en-US"/>
              <a:t>This Needs Assessment discussion will contain Domestic Violence Survivor voices of lived experiences within the content. If at anytime you may feel uncomfortable, I encourage self-care and please feel free do what is best for you.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8" name="Shape 128"/>
        <p:cNvGrpSpPr/>
        <p:nvPr/>
      </p:nvGrpSpPr>
      <p:grpSpPr>
        <a:xfrm>
          <a:off x="0" y="0"/>
          <a:ext cx="0" cy="0"/>
          <a:chOff x="0" y="0"/>
          <a:chExt cx="0" cy="0"/>
        </a:xfrm>
      </p:grpSpPr>
      <p:sp>
        <p:nvSpPr>
          <p:cNvPr id="129" name="Google Shape;129;p4"/>
          <p:cNvSpPr/>
          <p:nvPr/>
        </p:nvSpPr>
        <p:spPr>
          <a:xfrm>
            <a:off x="-1"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0" name="Google Shape;130;p4"/>
          <p:cNvSpPr txBox="1"/>
          <p:nvPr>
            <p:ph type="title"/>
          </p:nvPr>
        </p:nvSpPr>
        <p:spPr>
          <a:xfrm>
            <a:off x="6449670" y="0"/>
            <a:ext cx="4589493" cy="568951"/>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Calibri"/>
              <a:buNone/>
            </a:pPr>
            <a:br>
              <a:rPr lang="en-US" sz="4000"/>
            </a:br>
            <a:r>
              <a:rPr b="1" lang="en-US">
                <a:latin typeface="Calibri"/>
                <a:ea typeface="Calibri"/>
                <a:cs typeface="Calibri"/>
                <a:sym typeface="Calibri"/>
              </a:rPr>
              <a:t>Introduction</a:t>
            </a:r>
            <a:endParaRPr/>
          </a:p>
        </p:txBody>
      </p:sp>
      <p:pic>
        <p:nvPicPr>
          <p:cNvPr descr="A picture containing art, drawing, painting, visual arts&#10;&#10;Description automatically generated" id="131" name="Google Shape;131;p4"/>
          <p:cNvPicPr preferRelativeResize="0"/>
          <p:nvPr/>
        </p:nvPicPr>
        <p:blipFill rotWithShape="1">
          <a:blip r:embed="rId3">
            <a:alphaModFix amt="50000"/>
          </a:blip>
          <a:srcRect b="0" l="6706" r="14079" t="0"/>
          <a:stretch/>
        </p:blipFill>
        <p:spPr>
          <a:xfrm>
            <a:off x="1" y="10"/>
            <a:ext cx="5299881" cy="6857990"/>
          </a:xfrm>
          <a:custGeom>
            <a:rect b="b" l="l" r="r" t="t"/>
            <a:pathLst>
              <a:path extrusionOk="0" h="6858000" w="6832674">
                <a:moveTo>
                  <a:pt x="0" y="0"/>
                </a:moveTo>
                <a:lnTo>
                  <a:pt x="6832674" y="0"/>
                </a:lnTo>
                <a:lnTo>
                  <a:pt x="6749707" y="183520"/>
                </a:lnTo>
                <a:cubicBezTo>
                  <a:pt x="6327787" y="1181050"/>
                  <a:pt x="6094475" y="2277779"/>
                  <a:pt x="6094475" y="3429000"/>
                </a:cubicBezTo>
                <a:cubicBezTo>
                  <a:pt x="6094475" y="4580222"/>
                  <a:pt x="6327787" y="5676950"/>
                  <a:pt x="6749707" y="6674481"/>
                </a:cubicBezTo>
                <a:lnTo>
                  <a:pt x="6832674" y="6858000"/>
                </a:lnTo>
                <a:lnTo>
                  <a:pt x="0" y="6858000"/>
                </a:lnTo>
                <a:close/>
              </a:path>
            </a:pathLst>
          </a:custGeom>
          <a:noFill/>
          <a:ln>
            <a:noFill/>
          </a:ln>
        </p:spPr>
      </p:pic>
      <p:sp>
        <p:nvSpPr>
          <p:cNvPr id="132" name="Google Shape;132;p4"/>
          <p:cNvSpPr txBox="1"/>
          <p:nvPr>
            <p:ph idx="1" type="body"/>
          </p:nvPr>
        </p:nvSpPr>
        <p:spPr>
          <a:xfrm>
            <a:off x="5486401" y="1457426"/>
            <a:ext cx="6326706" cy="437712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3600"/>
              <a:buChar char="•"/>
            </a:pPr>
            <a:r>
              <a:rPr lang="en-US" sz="3600"/>
              <a:t>Purpose/Goals of the Needs Assessment</a:t>
            </a:r>
            <a:endParaRPr/>
          </a:p>
          <a:p>
            <a:pPr indent="-228600" lvl="0" marL="228600" rtl="0" algn="l">
              <a:lnSpc>
                <a:spcPct val="90000"/>
              </a:lnSpc>
              <a:spcBef>
                <a:spcPts val="1000"/>
              </a:spcBef>
              <a:spcAft>
                <a:spcPts val="0"/>
              </a:spcAft>
              <a:buClr>
                <a:schemeClr val="dk1"/>
              </a:buClr>
              <a:buSzPts val="3600"/>
              <a:buChar char="•"/>
            </a:pPr>
            <a:r>
              <a:rPr lang="en-US" sz="3600"/>
              <a:t>Needs Assessment Evaluation Questions</a:t>
            </a:r>
            <a:endParaRPr/>
          </a:p>
          <a:p>
            <a:pPr indent="-228600" lvl="0" marL="228600" rtl="0" algn="l">
              <a:lnSpc>
                <a:spcPct val="90000"/>
              </a:lnSpc>
              <a:spcBef>
                <a:spcPts val="1000"/>
              </a:spcBef>
              <a:spcAft>
                <a:spcPts val="0"/>
              </a:spcAft>
              <a:buClr>
                <a:schemeClr val="dk1"/>
              </a:buClr>
              <a:buSzPts val="3600"/>
              <a:buChar char="•"/>
            </a:pPr>
            <a:r>
              <a:rPr lang="en-US" sz="3600"/>
              <a:t>Why is this Needs Assessment important?</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6" name="Shape 136"/>
        <p:cNvGrpSpPr/>
        <p:nvPr/>
      </p:nvGrpSpPr>
      <p:grpSpPr>
        <a:xfrm>
          <a:off x="0" y="0"/>
          <a:ext cx="0" cy="0"/>
          <a:chOff x="0" y="0"/>
          <a:chExt cx="0" cy="0"/>
        </a:xfrm>
      </p:grpSpPr>
      <p:sp>
        <p:nvSpPr>
          <p:cNvPr id="137" name="Google Shape;137;p5"/>
          <p:cNvSpPr/>
          <p:nvPr/>
        </p:nvSpPr>
        <p:spPr>
          <a:xfrm>
            <a:off x="0" y="-4210"/>
            <a:ext cx="12192000" cy="686221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sp>
        <p:nvSpPr>
          <p:cNvPr id="138" name="Google Shape;138;p5"/>
          <p:cNvSpPr txBox="1"/>
          <p:nvPr>
            <p:ph type="title"/>
          </p:nvPr>
        </p:nvSpPr>
        <p:spPr>
          <a:xfrm>
            <a:off x="428208" y="4256919"/>
            <a:ext cx="5008701" cy="1154334"/>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6400"/>
              <a:buFont typeface="Calibri"/>
              <a:buNone/>
            </a:pPr>
            <a:r>
              <a:rPr b="1" lang="en-US" sz="6400">
                <a:solidFill>
                  <a:schemeClr val="lt1"/>
                </a:solidFill>
                <a:latin typeface="Calibri"/>
                <a:ea typeface="Calibri"/>
                <a:cs typeface="Calibri"/>
                <a:sym typeface="Calibri"/>
              </a:rPr>
              <a:t>Background</a:t>
            </a:r>
            <a:endParaRPr/>
          </a:p>
        </p:txBody>
      </p:sp>
      <p:pic>
        <p:nvPicPr>
          <p:cNvPr descr="A picture containing currency, coin&#10;&#10;Description automatically generated" id="139" name="Google Shape;139;p5"/>
          <p:cNvPicPr preferRelativeResize="0"/>
          <p:nvPr>
            <p:ph idx="1" type="body"/>
          </p:nvPr>
        </p:nvPicPr>
        <p:blipFill rotWithShape="1">
          <a:blip r:embed="rId3">
            <a:alphaModFix/>
          </a:blip>
          <a:srcRect b="-1" l="2273" r="-1" t="0"/>
          <a:stretch/>
        </p:blipFill>
        <p:spPr>
          <a:xfrm>
            <a:off x="5467894" y="590861"/>
            <a:ext cx="5290998" cy="5290998"/>
          </a:xfrm>
          <a:prstGeom prst="rect">
            <a:avLst/>
          </a:prstGeom>
          <a:noFill/>
          <a:ln>
            <a:noFill/>
          </a:ln>
        </p:spPr>
      </p:pic>
      <p:sp>
        <p:nvSpPr>
          <p:cNvPr id="140" name="Google Shape;140;p5"/>
          <p:cNvSpPr/>
          <p:nvPr/>
        </p:nvSpPr>
        <p:spPr>
          <a:xfrm>
            <a:off x="10458925" y="823301"/>
            <a:ext cx="413564" cy="413564"/>
          </a:xfrm>
          <a:custGeom>
            <a:rect b="b" l="l" r="r" t="t"/>
            <a:pathLst>
              <a:path extrusionOk="0" h="807148" w="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1" name="Google Shape;141;p5"/>
          <p:cNvSpPr/>
          <p:nvPr/>
        </p:nvSpPr>
        <p:spPr>
          <a:xfrm>
            <a:off x="10458925" y="823301"/>
            <a:ext cx="413564" cy="413564"/>
          </a:xfrm>
          <a:custGeom>
            <a:rect b="b" l="l" r="r" t="t"/>
            <a:pathLst>
              <a:path extrusionOk="0" h="807148" w="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6">
              <a:alpha val="29803"/>
            </a:schemeClr>
          </a:solidFill>
          <a:ln cap="flat" cmpd="sng" w="2857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42" name="Google Shape;142;p5"/>
          <p:cNvGrpSpPr/>
          <p:nvPr/>
        </p:nvGrpSpPr>
        <p:grpSpPr>
          <a:xfrm>
            <a:off x="4370622" y="1755501"/>
            <a:ext cx="1598829" cy="531293"/>
            <a:chOff x="2504802" y="1755501"/>
            <a:chExt cx="1598829" cy="531293"/>
          </a:xfrm>
        </p:grpSpPr>
        <p:sp>
          <p:nvSpPr>
            <p:cNvPr id="143" name="Google Shape;143;p5"/>
            <p:cNvSpPr/>
            <p:nvPr/>
          </p:nvSpPr>
          <p:spPr>
            <a:xfrm>
              <a:off x="2504802" y="2113855"/>
              <a:ext cx="1598614" cy="172939"/>
            </a:xfrm>
            <a:custGeom>
              <a:rect b="b" l="l" r="r" t="t"/>
              <a:pathLst>
                <a:path extrusionOk="0" h="172939" w="1598614">
                  <a:moveTo>
                    <a:pt x="1248648" y="172939"/>
                  </a:moveTo>
                  <a:cubicBezTo>
                    <a:pt x="1194229" y="172939"/>
                    <a:pt x="1146046" y="142180"/>
                    <a:pt x="1123031" y="92708"/>
                  </a:cubicBezTo>
                  <a:cubicBezTo>
                    <a:pt x="1104962" y="53775"/>
                    <a:pt x="1067105" y="29469"/>
                    <a:pt x="1024085" y="29469"/>
                  </a:cubicBezTo>
                  <a:cubicBezTo>
                    <a:pt x="981066" y="29469"/>
                    <a:pt x="943208" y="53775"/>
                    <a:pt x="925140" y="92708"/>
                  </a:cubicBezTo>
                  <a:cubicBezTo>
                    <a:pt x="902124" y="142180"/>
                    <a:pt x="853942" y="172939"/>
                    <a:pt x="799522" y="172939"/>
                  </a:cubicBezTo>
                  <a:cubicBezTo>
                    <a:pt x="799522" y="172939"/>
                    <a:pt x="799522" y="172939"/>
                    <a:pt x="799522" y="172939"/>
                  </a:cubicBezTo>
                  <a:cubicBezTo>
                    <a:pt x="744887" y="172939"/>
                    <a:pt x="696920" y="142180"/>
                    <a:pt x="673905" y="92708"/>
                  </a:cubicBezTo>
                  <a:cubicBezTo>
                    <a:pt x="655836" y="53775"/>
                    <a:pt x="617979" y="29469"/>
                    <a:pt x="574959" y="29469"/>
                  </a:cubicBezTo>
                  <a:cubicBezTo>
                    <a:pt x="531939" y="29469"/>
                    <a:pt x="494082" y="53775"/>
                    <a:pt x="476014" y="92708"/>
                  </a:cubicBezTo>
                  <a:cubicBezTo>
                    <a:pt x="452998" y="142180"/>
                    <a:pt x="405031" y="172939"/>
                    <a:pt x="350396" y="172939"/>
                  </a:cubicBezTo>
                  <a:cubicBezTo>
                    <a:pt x="295976" y="172939"/>
                    <a:pt x="247794" y="142180"/>
                    <a:pt x="224778" y="92708"/>
                  </a:cubicBezTo>
                  <a:cubicBezTo>
                    <a:pt x="206710" y="53775"/>
                    <a:pt x="168853" y="29469"/>
                    <a:pt x="125833" y="29469"/>
                  </a:cubicBezTo>
                  <a:cubicBezTo>
                    <a:pt x="82813" y="29469"/>
                    <a:pt x="44956" y="53775"/>
                    <a:pt x="26887" y="92708"/>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268" y="30759"/>
                    <a:pt x="969235" y="0"/>
                    <a:pt x="1023870" y="0"/>
                  </a:cubicBezTo>
                  <a:cubicBezTo>
                    <a:pt x="1078505" y="0"/>
                    <a:pt x="1126472" y="30759"/>
                    <a:pt x="1149488" y="80232"/>
                  </a:cubicBezTo>
                  <a:cubicBezTo>
                    <a:pt x="1167556" y="119165"/>
                    <a:pt x="1205414" y="143471"/>
                    <a:pt x="1248433" y="143471"/>
                  </a:cubicBezTo>
                  <a:cubicBezTo>
                    <a:pt x="1291453" y="143471"/>
                    <a:pt x="1329311" y="119165"/>
                    <a:pt x="1347379" y="80232"/>
                  </a:cubicBezTo>
                  <a:cubicBezTo>
                    <a:pt x="1370394" y="30759"/>
                    <a:pt x="1418361" y="0"/>
                    <a:pt x="1472997" y="0"/>
                  </a:cubicBezTo>
                  <a:cubicBezTo>
                    <a:pt x="1527632" y="0"/>
                    <a:pt x="1575814" y="30759"/>
                    <a:pt x="1598614" y="80232"/>
                  </a:cubicBezTo>
                  <a:lnTo>
                    <a:pt x="1571942" y="92708"/>
                  </a:lnTo>
                  <a:cubicBezTo>
                    <a:pt x="1553874" y="53775"/>
                    <a:pt x="1515801" y="29469"/>
                    <a:pt x="1472997" y="29469"/>
                  </a:cubicBezTo>
                  <a:cubicBezTo>
                    <a:pt x="1429977" y="29469"/>
                    <a:pt x="1392119" y="53775"/>
                    <a:pt x="1374051" y="92708"/>
                  </a:cubicBezTo>
                  <a:cubicBezTo>
                    <a:pt x="1351251" y="142180"/>
                    <a:pt x="1303069" y="172939"/>
                    <a:pt x="1248648" y="17293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4" name="Google Shape;144;p5"/>
            <p:cNvSpPr/>
            <p:nvPr/>
          </p:nvSpPr>
          <p:spPr>
            <a:xfrm>
              <a:off x="2504802" y="1755501"/>
              <a:ext cx="1598829" cy="172724"/>
            </a:xfrm>
            <a:custGeom>
              <a:rect b="b" l="l" r="r" t="t"/>
              <a:pathLst>
                <a:path extrusionOk="0" h="172724" w="1598829">
                  <a:moveTo>
                    <a:pt x="1248648" y="172724"/>
                  </a:moveTo>
                  <a:cubicBezTo>
                    <a:pt x="1194229" y="172724"/>
                    <a:pt x="1146046" y="141965"/>
                    <a:pt x="1123031" y="92492"/>
                  </a:cubicBezTo>
                  <a:cubicBezTo>
                    <a:pt x="1104962" y="53560"/>
                    <a:pt x="1067105" y="29253"/>
                    <a:pt x="1024085" y="29253"/>
                  </a:cubicBezTo>
                  <a:cubicBezTo>
                    <a:pt x="981066" y="29253"/>
                    <a:pt x="943208" y="53560"/>
                    <a:pt x="925140" y="92492"/>
                  </a:cubicBezTo>
                  <a:cubicBezTo>
                    <a:pt x="902124" y="141965"/>
                    <a:pt x="853942" y="172724"/>
                    <a:pt x="799522" y="172724"/>
                  </a:cubicBezTo>
                  <a:cubicBezTo>
                    <a:pt x="799522" y="172724"/>
                    <a:pt x="799522" y="172724"/>
                    <a:pt x="799522" y="172724"/>
                  </a:cubicBezTo>
                  <a:cubicBezTo>
                    <a:pt x="744887" y="172724"/>
                    <a:pt x="696920" y="141965"/>
                    <a:pt x="673905" y="92492"/>
                  </a:cubicBezTo>
                  <a:cubicBezTo>
                    <a:pt x="655836" y="53560"/>
                    <a:pt x="617979" y="29253"/>
                    <a:pt x="574959" y="29253"/>
                  </a:cubicBezTo>
                  <a:cubicBezTo>
                    <a:pt x="531939" y="29253"/>
                    <a:pt x="494082" y="53560"/>
                    <a:pt x="476014" y="92492"/>
                  </a:cubicBezTo>
                  <a:cubicBezTo>
                    <a:pt x="452998" y="141965"/>
                    <a:pt x="405031" y="172724"/>
                    <a:pt x="350396" y="172724"/>
                  </a:cubicBezTo>
                  <a:cubicBezTo>
                    <a:pt x="295976" y="172724"/>
                    <a:pt x="247794" y="141965"/>
                    <a:pt x="224778" y="92492"/>
                  </a:cubicBezTo>
                  <a:cubicBezTo>
                    <a:pt x="206710" y="53560"/>
                    <a:pt x="168853" y="29253"/>
                    <a:pt x="125833" y="29253"/>
                  </a:cubicBezTo>
                  <a:cubicBezTo>
                    <a:pt x="82813" y="29253"/>
                    <a:pt x="44956" y="53560"/>
                    <a:pt x="26887" y="92492"/>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483" y="30759"/>
                    <a:pt x="969450" y="0"/>
                    <a:pt x="1024085" y="0"/>
                  </a:cubicBezTo>
                  <a:cubicBezTo>
                    <a:pt x="1078720" y="0"/>
                    <a:pt x="1126688" y="30759"/>
                    <a:pt x="1149703" y="80232"/>
                  </a:cubicBezTo>
                  <a:cubicBezTo>
                    <a:pt x="1167771" y="119165"/>
                    <a:pt x="1205629" y="143471"/>
                    <a:pt x="1248648" y="143471"/>
                  </a:cubicBezTo>
                  <a:cubicBezTo>
                    <a:pt x="1291668" y="143471"/>
                    <a:pt x="1329526" y="119165"/>
                    <a:pt x="1347594" y="80232"/>
                  </a:cubicBezTo>
                  <a:cubicBezTo>
                    <a:pt x="1370610" y="30759"/>
                    <a:pt x="1418792" y="0"/>
                    <a:pt x="1473212" y="0"/>
                  </a:cubicBezTo>
                  <a:cubicBezTo>
                    <a:pt x="1527847" y="0"/>
                    <a:pt x="1576029" y="30759"/>
                    <a:pt x="1598829" y="80232"/>
                  </a:cubicBezTo>
                  <a:lnTo>
                    <a:pt x="1572157" y="92492"/>
                  </a:lnTo>
                  <a:cubicBezTo>
                    <a:pt x="1554089" y="53560"/>
                    <a:pt x="1516016" y="29253"/>
                    <a:pt x="1473212" y="29253"/>
                  </a:cubicBezTo>
                  <a:cubicBezTo>
                    <a:pt x="1430192" y="29253"/>
                    <a:pt x="1392335" y="53560"/>
                    <a:pt x="1374266" y="92492"/>
                  </a:cubicBezTo>
                  <a:cubicBezTo>
                    <a:pt x="1351251" y="141965"/>
                    <a:pt x="1303069" y="172724"/>
                    <a:pt x="1248648" y="17272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45" name="Google Shape;145;p5"/>
          <p:cNvGrpSpPr/>
          <p:nvPr/>
        </p:nvGrpSpPr>
        <p:grpSpPr>
          <a:xfrm>
            <a:off x="10035286" y="3429061"/>
            <a:ext cx="1861484" cy="1861513"/>
            <a:chOff x="5734037" y="3067039"/>
            <a:chExt cx="724483" cy="724489"/>
          </a:xfrm>
        </p:grpSpPr>
        <p:sp>
          <p:nvSpPr>
            <p:cNvPr id="146" name="Google Shape;146;p5"/>
            <p:cNvSpPr/>
            <p:nvPr/>
          </p:nvSpPr>
          <p:spPr>
            <a:xfrm>
              <a:off x="5734038" y="3067039"/>
              <a:ext cx="14192" cy="14097"/>
            </a:xfrm>
            <a:custGeom>
              <a:rect b="b" l="l" r="r" t="t"/>
              <a:pathLst>
                <a:path extrusionOk="0" h="14097" w="14192">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7" name="Google Shape;147;p5"/>
            <p:cNvSpPr/>
            <p:nvPr/>
          </p:nvSpPr>
          <p:spPr>
            <a:xfrm>
              <a:off x="5793283" y="3067039"/>
              <a:ext cx="14097" cy="14097"/>
            </a:xfrm>
            <a:custGeom>
              <a:rect b="b" l="l" r="r" t="t"/>
              <a:pathLst>
                <a:path extrusionOk="0" h="14097" w="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8" name="Google Shape;148;p5"/>
            <p:cNvSpPr/>
            <p:nvPr/>
          </p:nvSpPr>
          <p:spPr>
            <a:xfrm>
              <a:off x="5852433" y="3067039"/>
              <a:ext cx="14096" cy="14097"/>
            </a:xfrm>
            <a:custGeom>
              <a:rect b="b" l="l" r="r" t="t"/>
              <a:pathLst>
                <a:path extrusionOk="0" h="14097" w="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9" name="Google Shape;149;p5"/>
            <p:cNvSpPr/>
            <p:nvPr/>
          </p:nvSpPr>
          <p:spPr>
            <a:xfrm>
              <a:off x="5911678" y="3067039"/>
              <a:ext cx="14096" cy="14097"/>
            </a:xfrm>
            <a:custGeom>
              <a:rect b="b" l="l" r="r" t="t"/>
              <a:pathLst>
                <a:path extrusionOk="0" h="14097" w="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0" name="Google Shape;150;p5"/>
            <p:cNvSpPr/>
            <p:nvPr/>
          </p:nvSpPr>
          <p:spPr>
            <a:xfrm>
              <a:off x="5970828" y="3067039"/>
              <a:ext cx="14096" cy="14097"/>
            </a:xfrm>
            <a:custGeom>
              <a:rect b="b" l="l" r="r" t="t"/>
              <a:pathLst>
                <a:path extrusionOk="0" h="14097" w="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1" name="Google Shape;151;p5"/>
            <p:cNvSpPr/>
            <p:nvPr/>
          </p:nvSpPr>
          <p:spPr>
            <a:xfrm>
              <a:off x="6030074" y="3067039"/>
              <a:ext cx="14097" cy="14097"/>
            </a:xfrm>
            <a:custGeom>
              <a:rect b="b" l="l" r="r" t="t"/>
              <a:pathLst>
                <a:path extrusionOk="0" h="14097" w="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2" name="Google Shape;152;p5"/>
            <p:cNvSpPr/>
            <p:nvPr/>
          </p:nvSpPr>
          <p:spPr>
            <a:xfrm>
              <a:off x="6089224" y="3067039"/>
              <a:ext cx="14096" cy="14097"/>
            </a:xfrm>
            <a:custGeom>
              <a:rect b="b" l="l" r="r" t="t"/>
              <a:pathLst>
                <a:path extrusionOk="0" h="14097" w="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3" name="Google Shape;153;p5"/>
            <p:cNvSpPr/>
            <p:nvPr/>
          </p:nvSpPr>
          <p:spPr>
            <a:xfrm>
              <a:off x="5734038" y="3126284"/>
              <a:ext cx="14192" cy="14097"/>
            </a:xfrm>
            <a:custGeom>
              <a:rect b="b" l="l" r="r" t="t"/>
              <a:pathLst>
                <a:path extrusionOk="0" h="14097" w="14192">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4" name="Google Shape;154;p5"/>
            <p:cNvSpPr/>
            <p:nvPr/>
          </p:nvSpPr>
          <p:spPr>
            <a:xfrm>
              <a:off x="5793283" y="3126282"/>
              <a:ext cx="14097" cy="14099"/>
            </a:xfrm>
            <a:custGeom>
              <a:rect b="b" l="l" r="r" t="t"/>
              <a:pathLst>
                <a:path extrusionOk="0" h="14099" w="14097">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5" name="Google Shape;155;p5"/>
            <p:cNvSpPr/>
            <p:nvPr/>
          </p:nvSpPr>
          <p:spPr>
            <a:xfrm>
              <a:off x="5852433" y="3126282"/>
              <a:ext cx="14096" cy="14099"/>
            </a:xfrm>
            <a:custGeom>
              <a:rect b="b" l="l" r="r" t="t"/>
              <a:pathLst>
                <a:path extrusionOk="0" h="14099" w="14096">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6" name="Google Shape;156;p5"/>
            <p:cNvSpPr/>
            <p:nvPr/>
          </p:nvSpPr>
          <p:spPr>
            <a:xfrm>
              <a:off x="5911678" y="3126282"/>
              <a:ext cx="14096" cy="14099"/>
            </a:xfrm>
            <a:custGeom>
              <a:rect b="b" l="l" r="r" t="t"/>
              <a:pathLst>
                <a:path extrusionOk="0" h="14099" w="14096">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7" name="Google Shape;157;p5"/>
            <p:cNvSpPr/>
            <p:nvPr/>
          </p:nvSpPr>
          <p:spPr>
            <a:xfrm>
              <a:off x="5970828" y="3126282"/>
              <a:ext cx="14096" cy="14099"/>
            </a:xfrm>
            <a:custGeom>
              <a:rect b="b" l="l" r="r" t="t"/>
              <a:pathLst>
                <a:path extrusionOk="0" h="14099" w="14096">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8" name="Google Shape;158;p5"/>
            <p:cNvSpPr/>
            <p:nvPr/>
          </p:nvSpPr>
          <p:spPr>
            <a:xfrm>
              <a:off x="6030073" y="3126284"/>
              <a:ext cx="14097" cy="14097"/>
            </a:xfrm>
            <a:custGeom>
              <a:rect b="b" l="l" r="r" t="t"/>
              <a:pathLst>
                <a:path extrusionOk="0" h="14097" w="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9" name="Google Shape;159;p5"/>
            <p:cNvSpPr/>
            <p:nvPr/>
          </p:nvSpPr>
          <p:spPr>
            <a:xfrm>
              <a:off x="6089224" y="3126282"/>
              <a:ext cx="14096" cy="14099"/>
            </a:xfrm>
            <a:custGeom>
              <a:rect b="b" l="l" r="r" t="t"/>
              <a:pathLst>
                <a:path extrusionOk="0" h="14099" w="14096">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0" name="Google Shape;160;p5"/>
            <p:cNvSpPr/>
            <p:nvPr/>
          </p:nvSpPr>
          <p:spPr>
            <a:xfrm>
              <a:off x="5734038" y="3185434"/>
              <a:ext cx="14192" cy="14096"/>
            </a:xfrm>
            <a:custGeom>
              <a:rect b="b" l="l" r="r" t="t"/>
              <a:pathLst>
                <a:path extrusionOk="0" h="14096" w="14192">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1" name="Google Shape;161;p5"/>
            <p:cNvSpPr/>
            <p:nvPr/>
          </p:nvSpPr>
          <p:spPr>
            <a:xfrm>
              <a:off x="5793283" y="3185434"/>
              <a:ext cx="14097" cy="14097"/>
            </a:xfrm>
            <a:custGeom>
              <a:rect b="b" l="l" r="r" t="t"/>
              <a:pathLst>
                <a:path extrusionOk="0" h="14097" w="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2" name="Google Shape;162;p5"/>
            <p:cNvSpPr/>
            <p:nvPr/>
          </p:nvSpPr>
          <p:spPr>
            <a:xfrm>
              <a:off x="5852433" y="3185434"/>
              <a:ext cx="14096" cy="14096"/>
            </a:xfrm>
            <a:custGeom>
              <a:rect b="b" l="l" r="r" t="t"/>
              <a:pathLst>
                <a:path extrusionOk="0" h="14096" w="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3" name="Google Shape;163;p5"/>
            <p:cNvSpPr/>
            <p:nvPr/>
          </p:nvSpPr>
          <p:spPr>
            <a:xfrm>
              <a:off x="5911678" y="3185434"/>
              <a:ext cx="14096" cy="14096"/>
            </a:xfrm>
            <a:custGeom>
              <a:rect b="b" l="l" r="r" t="t"/>
              <a:pathLst>
                <a:path extrusionOk="0" h="14096" w="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4" name="Google Shape;164;p5"/>
            <p:cNvSpPr/>
            <p:nvPr/>
          </p:nvSpPr>
          <p:spPr>
            <a:xfrm>
              <a:off x="5970828" y="3185434"/>
              <a:ext cx="14096" cy="14096"/>
            </a:xfrm>
            <a:custGeom>
              <a:rect b="b" l="l" r="r" t="t"/>
              <a:pathLst>
                <a:path extrusionOk="0" h="14096" w="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5" name="Google Shape;165;p5"/>
            <p:cNvSpPr/>
            <p:nvPr/>
          </p:nvSpPr>
          <p:spPr>
            <a:xfrm>
              <a:off x="6030074" y="3185434"/>
              <a:ext cx="14097" cy="14097"/>
            </a:xfrm>
            <a:custGeom>
              <a:rect b="b" l="l" r="r" t="t"/>
              <a:pathLst>
                <a:path extrusionOk="0" h="14097" w="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6" name="Google Shape;166;p5"/>
            <p:cNvSpPr/>
            <p:nvPr/>
          </p:nvSpPr>
          <p:spPr>
            <a:xfrm>
              <a:off x="6089224" y="3185434"/>
              <a:ext cx="14096" cy="14096"/>
            </a:xfrm>
            <a:custGeom>
              <a:rect b="b" l="l" r="r" t="t"/>
              <a:pathLst>
                <a:path extrusionOk="0" h="14096" w="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7" name="Google Shape;167;p5"/>
            <p:cNvSpPr/>
            <p:nvPr/>
          </p:nvSpPr>
          <p:spPr>
            <a:xfrm>
              <a:off x="5734038" y="3244679"/>
              <a:ext cx="14192" cy="14096"/>
            </a:xfrm>
            <a:custGeom>
              <a:rect b="b" l="l" r="r" t="t"/>
              <a:pathLst>
                <a:path extrusionOk="0" h="14096" w="14192">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8" name="Google Shape;168;p5"/>
            <p:cNvSpPr/>
            <p:nvPr/>
          </p:nvSpPr>
          <p:spPr>
            <a:xfrm>
              <a:off x="5793283" y="3244677"/>
              <a:ext cx="14097" cy="14099"/>
            </a:xfrm>
            <a:custGeom>
              <a:rect b="b" l="l" r="r" t="t"/>
              <a:pathLst>
                <a:path extrusionOk="0" h="14099" w="14097">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9" name="Google Shape;169;p5"/>
            <p:cNvSpPr/>
            <p:nvPr/>
          </p:nvSpPr>
          <p:spPr>
            <a:xfrm>
              <a:off x="5852433" y="3244677"/>
              <a:ext cx="14096" cy="14099"/>
            </a:xfrm>
            <a:custGeom>
              <a:rect b="b" l="l" r="r" t="t"/>
              <a:pathLst>
                <a:path extrusionOk="0" h="14099" w="14096">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0" name="Google Shape;170;p5"/>
            <p:cNvSpPr/>
            <p:nvPr/>
          </p:nvSpPr>
          <p:spPr>
            <a:xfrm>
              <a:off x="5911678" y="3244677"/>
              <a:ext cx="14096" cy="14099"/>
            </a:xfrm>
            <a:custGeom>
              <a:rect b="b" l="l" r="r" t="t"/>
              <a:pathLst>
                <a:path extrusionOk="0" h="14099" w="14096">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1" name="Google Shape;171;p5"/>
            <p:cNvSpPr/>
            <p:nvPr/>
          </p:nvSpPr>
          <p:spPr>
            <a:xfrm>
              <a:off x="5970828" y="3244677"/>
              <a:ext cx="14096" cy="14099"/>
            </a:xfrm>
            <a:custGeom>
              <a:rect b="b" l="l" r="r" t="t"/>
              <a:pathLst>
                <a:path extrusionOk="0" h="14099" w="14096">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2" name="Google Shape;172;p5"/>
            <p:cNvSpPr/>
            <p:nvPr/>
          </p:nvSpPr>
          <p:spPr>
            <a:xfrm>
              <a:off x="6030073" y="3244679"/>
              <a:ext cx="14097" cy="14096"/>
            </a:xfrm>
            <a:custGeom>
              <a:rect b="b" l="l" r="r" t="t"/>
              <a:pathLst>
                <a:path extrusionOk="0" h="14096" w="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3" name="Google Shape;173;p5"/>
            <p:cNvSpPr/>
            <p:nvPr/>
          </p:nvSpPr>
          <p:spPr>
            <a:xfrm>
              <a:off x="6089224" y="3244677"/>
              <a:ext cx="14096" cy="14099"/>
            </a:xfrm>
            <a:custGeom>
              <a:rect b="b" l="l" r="r" t="t"/>
              <a:pathLst>
                <a:path extrusionOk="0" h="14099" w="14096">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4" name="Google Shape;174;p5"/>
            <p:cNvSpPr/>
            <p:nvPr/>
          </p:nvSpPr>
          <p:spPr>
            <a:xfrm>
              <a:off x="5734038" y="3303829"/>
              <a:ext cx="14192" cy="14096"/>
            </a:xfrm>
            <a:custGeom>
              <a:rect b="b" l="l" r="r" t="t"/>
              <a:pathLst>
                <a:path extrusionOk="0" h="14096" w="14192">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5" name="Google Shape;175;p5"/>
            <p:cNvSpPr/>
            <p:nvPr/>
          </p:nvSpPr>
          <p:spPr>
            <a:xfrm>
              <a:off x="5793283" y="3303829"/>
              <a:ext cx="14097" cy="14096"/>
            </a:xfrm>
            <a:custGeom>
              <a:rect b="b" l="l" r="r" t="t"/>
              <a:pathLst>
                <a:path extrusionOk="0" h="14096" w="14097">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6" name="Google Shape;176;p5"/>
            <p:cNvSpPr/>
            <p:nvPr/>
          </p:nvSpPr>
          <p:spPr>
            <a:xfrm>
              <a:off x="5852433" y="3303829"/>
              <a:ext cx="14096" cy="14096"/>
            </a:xfrm>
            <a:custGeom>
              <a:rect b="b" l="l" r="r" t="t"/>
              <a:pathLst>
                <a:path extrusionOk="0" h="14096" w="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7" name="Google Shape;177;p5"/>
            <p:cNvSpPr/>
            <p:nvPr/>
          </p:nvSpPr>
          <p:spPr>
            <a:xfrm>
              <a:off x="5911678" y="3303829"/>
              <a:ext cx="14096" cy="14096"/>
            </a:xfrm>
            <a:custGeom>
              <a:rect b="b" l="l" r="r" t="t"/>
              <a:pathLst>
                <a:path extrusionOk="0" h="14096" w="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8" name="Google Shape;178;p5"/>
            <p:cNvSpPr/>
            <p:nvPr/>
          </p:nvSpPr>
          <p:spPr>
            <a:xfrm>
              <a:off x="5970828" y="3303829"/>
              <a:ext cx="14096" cy="14096"/>
            </a:xfrm>
            <a:custGeom>
              <a:rect b="b" l="l" r="r" t="t"/>
              <a:pathLst>
                <a:path extrusionOk="0" h="14096" w="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9" name="Google Shape;179;p5"/>
            <p:cNvSpPr/>
            <p:nvPr/>
          </p:nvSpPr>
          <p:spPr>
            <a:xfrm>
              <a:off x="6030073" y="3303829"/>
              <a:ext cx="14097" cy="14096"/>
            </a:xfrm>
            <a:custGeom>
              <a:rect b="b" l="l" r="r" t="t"/>
              <a:pathLst>
                <a:path extrusionOk="0" h="14096" w="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0" name="Google Shape;180;p5"/>
            <p:cNvSpPr/>
            <p:nvPr/>
          </p:nvSpPr>
          <p:spPr>
            <a:xfrm>
              <a:off x="6089224" y="3303829"/>
              <a:ext cx="14096" cy="14096"/>
            </a:xfrm>
            <a:custGeom>
              <a:rect b="b" l="l" r="r" t="t"/>
              <a:pathLst>
                <a:path extrusionOk="0" h="14096" w="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1" name="Google Shape;181;p5"/>
            <p:cNvSpPr/>
            <p:nvPr/>
          </p:nvSpPr>
          <p:spPr>
            <a:xfrm>
              <a:off x="5734038" y="3363074"/>
              <a:ext cx="14192" cy="14097"/>
            </a:xfrm>
            <a:custGeom>
              <a:rect b="b" l="l" r="r" t="t"/>
              <a:pathLst>
                <a:path extrusionOk="0" h="14097" w="14192">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2" name="Google Shape;182;p5"/>
            <p:cNvSpPr/>
            <p:nvPr/>
          </p:nvSpPr>
          <p:spPr>
            <a:xfrm>
              <a:off x="5793283" y="3363072"/>
              <a:ext cx="14097" cy="14099"/>
            </a:xfrm>
            <a:custGeom>
              <a:rect b="b" l="l" r="r" t="t"/>
              <a:pathLst>
                <a:path extrusionOk="0" h="14099" w="14097">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3" name="Google Shape;183;p5"/>
            <p:cNvSpPr/>
            <p:nvPr/>
          </p:nvSpPr>
          <p:spPr>
            <a:xfrm>
              <a:off x="5852433" y="3363072"/>
              <a:ext cx="14096" cy="14099"/>
            </a:xfrm>
            <a:custGeom>
              <a:rect b="b" l="l" r="r" t="t"/>
              <a:pathLst>
                <a:path extrusionOk="0" h="14099" w="14096">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4" name="Google Shape;184;p5"/>
            <p:cNvSpPr/>
            <p:nvPr/>
          </p:nvSpPr>
          <p:spPr>
            <a:xfrm>
              <a:off x="5911678" y="3363072"/>
              <a:ext cx="14096" cy="14099"/>
            </a:xfrm>
            <a:custGeom>
              <a:rect b="b" l="l" r="r" t="t"/>
              <a:pathLst>
                <a:path extrusionOk="0" h="14099" w="14096">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5" name="Google Shape;185;p5"/>
            <p:cNvSpPr/>
            <p:nvPr/>
          </p:nvSpPr>
          <p:spPr>
            <a:xfrm>
              <a:off x="5970828" y="3363072"/>
              <a:ext cx="14096" cy="14099"/>
            </a:xfrm>
            <a:custGeom>
              <a:rect b="b" l="l" r="r" t="t"/>
              <a:pathLst>
                <a:path extrusionOk="0" h="14099" w="14096">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6" name="Google Shape;186;p5"/>
            <p:cNvSpPr/>
            <p:nvPr/>
          </p:nvSpPr>
          <p:spPr>
            <a:xfrm>
              <a:off x="6030073" y="3363074"/>
              <a:ext cx="14097" cy="14097"/>
            </a:xfrm>
            <a:custGeom>
              <a:rect b="b" l="l" r="r" t="t"/>
              <a:pathLst>
                <a:path extrusionOk="0" h="14097" w="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7" name="Google Shape;187;p5"/>
            <p:cNvSpPr/>
            <p:nvPr/>
          </p:nvSpPr>
          <p:spPr>
            <a:xfrm>
              <a:off x="6089224" y="3363072"/>
              <a:ext cx="14096" cy="14099"/>
            </a:xfrm>
            <a:custGeom>
              <a:rect b="b" l="l" r="r" t="t"/>
              <a:pathLst>
                <a:path extrusionOk="0" h="14099" w="14096">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8" name="Google Shape;188;p5"/>
            <p:cNvSpPr/>
            <p:nvPr/>
          </p:nvSpPr>
          <p:spPr>
            <a:xfrm>
              <a:off x="5734038" y="3422225"/>
              <a:ext cx="14192" cy="14096"/>
            </a:xfrm>
            <a:custGeom>
              <a:rect b="b" l="l" r="r" t="t"/>
              <a:pathLst>
                <a:path extrusionOk="0" h="14096" w="14192">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9" name="Google Shape;189;p5"/>
            <p:cNvSpPr/>
            <p:nvPr/>
          </p:nvSpPr>
          <p:spPr>
            <a:xfrm>
              <a:off x="5793283" y="3422225"/>
              <a:ext cx="14097" cy="14096"/>
            </a:xfrm>
            <a:custGeom>
              <a:rect b="b" l="l" r="r" t="t"/>
              <a:pathLst>
                <a:path extrusionOk="0" h="14096" w="14097">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0" name="Google Shape;190;p5"/>
            <p:cNvSpPr/>
            <p:nvPr/>
          </p:nvSpPr>
          <p:spPr>
            <a:xfrm>
              <a:off x="5852433" y="3422225"/>
              <a:ext cx="14096" cy="14096"/>
            </a:xfrm>
            <a:custGeom>
              <a:rect b="b" l="l" r="r" t="t"/>
              <a:pathLst>
                <a:path extrusionOk="0" h="14096" w="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1" name="Google Shape;191;p5"/>
            <p:cNvSpPr/>
            <p:nvPr/>
          </p:nvSpPr>
          <p:spPr>
            <a:xfrm>
              <a:off x="5911678" y="3422225"/>
              <a:ext cx="14096" cy="14096"/>
            </a:xfrm>
            <a:custGeom>
              <a:rect b="b" l="l" r="r" t="t"/>
              <a:pathLst>
                <a:path extrusionOk="0" h="14096" w="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2" name="Google Shape;192;p5"/>
            <p:cNvSpPr/>
            <p:nvPr/>
          </p:nvSpPr>
          <p:spPr>
            <a:xfrm>
              <a:off x="5970828" y="3422225"/>
              <a:ext cx="14096" cy="14096"/>
            </a:xfrm>
            <a:custGeom>
              <a:rect b="b" l="l" r="r" t="t"/>
              <a:pathLst>
                <a:path extrusionOk="0" h="14096" w="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3" name="Google Shape;193;p5"/>
            <p:cNvSpPr/>
            <p:nvPr/>
          </p:nvSpPr>
          <p:spPr>
            <a:xfrm>
              <a:off x="6030073" y="3422225"/>
              <a:ext cx="14097" cy="14096"/>
            </a:xfrm>
            <a:custGeom>
              <a:rect b="b" l="l" r="r" t="t"/>
              <a:pathLst>
                <a:path extrusionOk="0" h="14096" w="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4" name="Google Shape;194;p5"/>
            <p:cNvSpPr/>
            <p:nvPr/>
          </p:nvSpPr>
          <p:spPr>
            <a:xfrm>
              <a:off x="6089224" y="3422225"/>
              <a:ext cx="14096" cy="14096"/>
            </a:xfrm>
            <a:custGeom>
              <a:rect b="b" l="l" r="r" t="t"/>
              <a:pathLst>
                <a:path extrusionOk="0" h="14096" w="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5" name="Google Shape;195;p5"/>
            <p:cNvSpPr/>
            <p:nvPr/>
          </p:nvSpPr>
          <p:spPr>
            <a:xfrm>
              <a:off x="6148469" y="3067039"/>
              <a:ext cx="14097" cy="14097"/>
            </a:xfrm>
            <a:custGeom>
              <a:rect b="b" l="l" r="r" t="t"/>
              <a:pathLst>
                <a:path extrusionOk="0" h="14097" w="14097">
                  <a:moveTo>
                    <a:pt x="14097" y="7049"/>
                  </a:moveTo>
                  <a:cubicBezTo>
                    <a:pt x="14097" y="10954"/>
                    <a:pt x="10954" y="14097"/>
                    <a:pt x="7049" y="14097"/>
                  </a:cubicBezTo>
                  <a:cubicBezTo>
                    <a:pt x="3143" y="14097"/>
                    <a:pt x="0" y="10954"/>
                    <a:pt x="0" y="7049"/>
                  </a:cubicBezTo>
                  <a:cubicBezTo>
                    <a:pt x="0" y="3143"/>
                    <a:pt x="3048" y="0"/>
                    <a:pt x="6953" y="0"/>
                  </a:cubicBezTo>
                  <a:cubicBezTo>
                    <a:pt x="10954" y="0"/>
                    <a:pt x="14097" y="3143"/>
                    <a:pt x="14097" y="704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6" name="Google Shape;196;p5"/>
            <p:cNvSpPr/>
            <p:nvPr/>
          </p:nvSpPr>
          <p:spPr>
            <a:xfrm>
              <a:off x="6207620" y="3067039"/>
              <a:ext cx="14096" cy="14097"/>
            </a:xfrm>
            <a:custGeom>
              <a:rect b="b" l="l" r="r" t="t"/>
              <a:pathLst>
                <a:path extrusionOk="0" h="14097" w="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7" name="Google Shape;197;p5"/>
            <p:cNvSpPr/>
            <p:nvPr/>
          </p:nvSpPr>
          <p:spPr>
            <a:xfrm>
              <a:off x="6266865" y="3067039"/>
              <a:ext cx="14096" cy="14097"/>
            </a:xfrm>
            <a:custGeom>
              <a:rect b="b" l="l" r="r" t="t"/>
              <a:pathLst>
                <a:path extrusionOk="0" h="14097" w="14096">
                  <a:moveTo>
                    <a:pt x="14097" y="7049"/>
                  </a:moveTo>
                  <a:cubicBezTo>
                    <a:pt x="14097" y="10954"/>
                    <a:pt x="10954" y="14097"/>
                    <a:pt x="7049" y="14097"/>
                  </a:cubicBezTo>
                  <a:cubicBezTo>
                    <a:pt x="3143" y="14097"/>
                    <a:pt x="0" y="10954"/>
                    <a:pt x="0" y="7049"/>
                  </a:cubicBezTo>
                  <a:cubicBezTo>
                    <a:pt x="0" y="3143"/>
                    <a:pt x="3048" y="0"/>
                    <a:pt x="6953" y="0"/>
                  </a:cubicBezTo>
                  <a:cubicBezTo>
                    <a:pt x="10859" y="0"/>
                    <a:pt x="14097" y="3143"/>
                    <a:pt x="14097" y="704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8" name="Google Shape;198;p5"/>
            <p:cNvSpPr/>
            <p:nvPr/>
          </p:nvSpPr>
          <p:spPr>
            <a:xfrm>
              <a:off x="6326014" y="3067039"/>
              <a:ext cx="14096" cy="14097"/>
            </a:xfrm>
            <a:custGeom>
              <a:rect b="b" l="l" r="r" t="t"/>
              <a:pathLst>
                <a:path extrusionOk="0" h="14097" w="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9" name="Google Shape;199;p5"/>
            <p:cNvSpPr/>
            <p:nvPr/>
          </p:nvSpPr>
          <p:spPr>
            <a:xfrm>
              <a:off x="6385260" y="3067039"/>
              <a:ext cx="14096" cy="14097"/>
            </a:xfrm>
            <a:custGeom>
              <a:rect b="b" l="l" r="r" t="t"/>
              <a:pathLst>
                <a:path extrusionOk="0" h="14097" w="14096">
                  <a:moveTo>
                    <a:pt x="14097" y="7049"/>
                  </a:moveTo>
                  <a:cubicBezTo>
                    <a:pt x="14097" y="10954"/>
                    <a:pt x="10954" y="14097"/>
                    <a:pt x="7048" y="14097"/>
                  </a:cubicBezTo>
                  <a:cubicBezTo>
                    <a:pt x="3143" y="14097"/>
                    <a:pt x="0" y="10954"/>
                    <a:pt x="0" y="7049"/>
                  </a:cubicBezTo>
                  <a:cubicBezTo>
                    <a:pt x="0" y="3143"/>
                    <a:pt x="3048" y="0"/>
                    <a:pt x="6953" y="0"/>
                  </a:cubicBezTo>
                  <a:cubicBezTo>
                    <a:pt x="10858" y="0"/>
                    <a:pt x="14097" y="3143"/>
                    <a:pt x="14097" y="704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0" name="Google Shape;200;p5"/>
            <p:cNvSpPr/>
            <p:nvPr/>
          </p:nvSpPr>
          <p:spPr>
            <a:xfrm>
              <a:off x="6444410" y="3067039"/>
              <a:ext cx="14096" cy="14097"/>
            </a:xfrm>
            <a:custGeom>
              <a:rect b="b" l="l" r="r" t="t"/>
              <a:pathLst>
                <a:path extrusionOk="0" h="14097" w="14096">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1" name="Google Shape;201;p5"/>
            <p:cNvSpPr/>
            <p:nvPr/>
          </p:nvSpPr>
          <p:spPr>
            <a:xfrm>
              <a:off x="6148469" y="3126281"/>
              <a:ext cx="14097" cy="14099"/>
            </a:xfrm>
            <a:custGeom>
              <a:rect b="b" l="l" r="r" t="t"/>
              <a:pathLst>
                <a:path extrusionOk="0" h="14099" w="14097">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2" name="Google Shape;202;p5"/>
            <p:cNvSpPr/>
            <p:nvPr/>
          </p:nvSpPr>
          <p:spPr>
            <a:xfrm>
              <a:off x="6207620" y="3126281"/>
              <a:ext cx="14096" cy="14099"/>
            </a:xfrm>
            <a:custGeom>
              <a:rect b="b" l="l" r="r" t="t"/>
              <a:pathLst>
                <a:path extrusionOk="0" h="14099" w="14096">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3" name="Google Shape;203;p5"/>
            <p:cNvSpPr/>
            <p:nvPr/>
          </p:nvSpPr>
          <p:spPr>
            <a:xfrm>
              <a:off x="6266865" y="3126281"/>
              <a:ext cx="14096" cy="14099"/>
            </a:xfrm>
            <a:custGeom>
              <a:rect b="b" l="l" r="r" t="t"/>
              <a:pathLst>
                <a:path extrusionOk="0" h="14099" w="14096">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4" name="Google Shape;204;p5"/>
            <p:cNvSpPr/>
            <p:nvPr/>
          </p:nvSpPr>
          <p:spPr>
            <a:xfrm>
              <a:off x="6326014" y="3126281"/>
              <a:ext cx="14096" cy="14099"/>
            </a:xfrm>
            <a:custGeom>
              <a:rect b="b" l="l" r="r" t="t"/>
              <a:pathLst>
                <a:path extrusionOk="0" h="14099" w="14096">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5" name="Google Shape;205;p5"/>
            <p:cNvSpPr/>
            <p:nvPr/>
          </p:nvSpPr>
          <p:spPr>
            <a:xfrm>
              <a:off x="6385260" y="3126281"/>
              <a:ext cx="14096" cy="14099"/>
            </a:xfrm>
            <a:custGeom>
              <a:rect b="b" l="l" r="r" t="t"/>
              <a:pathLst>
                <a:path extrusionOk="0" h="14099" w="14096">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6" name="Google Shape;206;p5"/>
            <p:cNvSpPr/>
            <p:nvPr/>
          </p:nvSpPr>
          <p:spPr>
            <a:xfrm>
              <a:off x="6444410" y="3126283"/>
              <a:ext cx="14096" cy="14097"/>
            </a:xfrm>
            <a:custGeom>
              <a:rect b="b" l="l" r="r" t="t"/>
              <a:pathLst>
                <a:path extrusionOk="0" h="14097" w="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7" name="Google Shape;207;p5"/>
            <p:cNvSpPr/>
            <p:nvPr/>
          </p:nvSpPr>
          <p:spPr>
            <a:xfrm>
              <a:off x="6148469" y="3185433"/>
              <a:ext cx="14097" cy="14096"/>
            </a:xfrm>
            <a:custGeom>
              <a:rect b="b" l="l" r="r" t="t"/>
              <a:pathLst>
                <a:path extrusionOk="0" h="14096" w="14097">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8" name="Google Shape;208;p5"/>
            <p:cNvSpPr/>
            <p:nvPr/>
          </p:nvSpPr>
          <p:spPr>
            <a:xfrm>
              <a:off x="6207620" y="3185433"/>
              <a:ext cx="14096" cy="14096"/>
            </a:xfrm>
            <a:custGeom>
              <a:rect b="b" l="l" r="r" t="t"/>
              <a:pathLst>
                <a:path extrusionOk="0" h="14096" w="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9" name="Google Shape;209;p5"/>
            <p:cNvSpPr/>
            <p:nvPr/>
          </p:nvSpPr>
          <p:spPr>
            <a:xfrm>
              <a:off x="6266865" y="3185433"/>
              <a:ext cx="14096" cy="14096"/>
            </a:xfrm>
            <a:custGeom>
              <a:rect b="b" l="l" r="r" t="t"/>
              <a:pathLst>
                <a:path extrusionOk="0" h="14096" w="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0" name="Google Shape;210;p5"/>
            <p:cNvSpPr/>
            <p:nvPr/>
          </p:nvSpPr>
          <p:spPr>
            <a:xfrm>
              <a:off x="6326014" y="3185433"/>
              <a:ext cx="14096" cy="14096"/>
            </a:xfrm>
            <a:custGeom>
              <a:rect b="b" l="l" r="r" t="t"/>
              <a:pathLst>
                <a:path extrusionOk="0" h="14096" w="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1" name="Google Shape;211;p5"/>
            <p:cNvSpPr/>
            <p:nvPr/>
          </p:nvSpPr>
          <p:spPr>
            <a:xfrm>
              <a:off x="6385260" y="3185433"/>
              <a:ext cx="14096" cy="14096"/>
            </a:xfrm>
            <a:custGeom>
              <a:rect b="b" l="l" r="r" t="t"/>
              <a:pathLst>
                <a:path extrusionOk="0" h="14096" w="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2" name="Google Shape;212;p5"/>
            <p:cNvSpPr/>
            <p:nvPr/>
          </p:nvSpPr>
          <p:spPr>
            <a:xfrm>
              <a:off x="6444410" y="3185432"/>
              <a:ext cx="14096" cy="14097"/>
            </a:xfrm>
            <a:custGeom>
              <a:rect b="b" l="l" r="r" t="t"/>
              <a:pathLst>
                <a:path extrusionOk="0" h="14097" w="14096">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3" name="Google Shape;213;p5"/>
            <p:cNvSpPr/>
            <p:nvPr/>
          </p:nvSpPr>
          <p:spPr>
            <a:xfrm>
              <a:off x="6148469" y="3244676"/>
              <a:ext cx="14097" cy="14099"/>
            </a:xfrm>
            <a:custGeom>
              <a:rect b="b" l="l" r="r" t="t"/>
              <a:pathLst>
                <a:path extrusionOk="0" h="14099" w="14097">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4" name="Google Shape;214;p5"/>
            <p:cNvSpPr/>
            <p:nvPr/>
          </p:nvSpPr>
          <p:spPr>
            <a:xfrm>
              <a:off x="6207620" y="3244676"/>
              <a:ext cx="14096" cy="14099"/>
            </a:xfrm>
            <a:custGeom>
              <a:rect b="b" l="l" r="r" t="t"/>
              <a:pathLst>
                <a:path extrusionOk="0" h="14099" w="14096">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5" name="Google Shape;215;p5"/>
            <p:cNvSpPr/>
            <p:nvPr/>
          </p:nvSpPr>
          <p:spPr>
            <a:xfrm>
              <a:off x="6266865" y="3244676"/>
              <a:ext cx="14096" cy="14099"/>
            </a:xfrm>
            <a:custGeom>
              <a:rect b="b" l="l" r="r" t="t"/>
              <a:pathLst>
                <a:path extrusionOk="0" h="14099" w="14096">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6" name="Google Shape;216;p5"/>
            <p:cNvSpPr/>
            <p:nvPr/>
          </p:nvSpPr>
          <p:spPr>
            <a:xfrm>
              <a:off x="6326014" y="3244676"/>
              <a:ext cx="14096" cy="14099"/>
            </a:xfrm>
            <a:custGeom>
              <a:rect b="b" l="l" r="r" t="t"/>
              <a:pathLst>
                <a:path extrusionOk="0" h="14099" w="14096">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7" name="Google Shape;217;p5"/>
            <p:cNvSpPr/>
            <p:nvPr/>
          </p:nvSpPr>
          <p:spPr>
            <a:xfrm>
              <a:off x="6385260" y="3244676"/>
              <a:ext cx="14096" cy="14099"/>
            </a:xfrm>
            <a:custGeom>
              <a:rect b="b" l="l" r="r" t="t"/>
              <a:pathLst>
                <a:path extrusionOk="0" h="14099" w="14096">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8" name="Google Shape;218;p5"/>
            <p:cNvSpPr/>
            <p:nvPr/>
          </p:nvSpPr>
          <p:spPr>
            <a:xfrm>
              <a:off x="6444410" y="3244679"/>
              <a:ext cx="14096" cy="14096"/>
            </a:xfrm>
            <a:custGeom>
              <a:rect b="b" l="l" r="r" t="t"/>
              <a:pathLst>
                <a:path extrusionOk="0" h="14096" w="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9" name="Google Shape;219;p5"/>
            <p:cNvSpPr/>
            <p:nvPr/>
          </p:nvSpPr>
          <p:spPr>
            <a:xfrm>
              <a:off x="6148469" y="3303829"/>
              <a:ext cx="14097" cy="14096"/>
            </a:xfrm>
            <a:custGeom>
              <a:rect b="b" l="l" r="r" t="t"/>
              <a:pathLst>
                <a:path extrusionOk="0" h="14096" w="14097">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0" name="Google Shape;220;p5"/>
            <p:cNvSpPr/>
            <p:nvPr/>
          </p:nvSpPr>
          <p:spPr>
            <a:xfrm>
              <a:off x="6207620" y="3303829"/>
              <a:ext cx="14096" cy="14096"/>
            </a:xfrm>
            <a:custGeom>
              <a:rect b="b" l="l" r="r" t="t"/>
              <a:pathLst>
                <a:path extrusionOk="0" h="14096" w="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1" name="Google Shape;221;p5"/>
            <p:cNvSpPr/>
            <p:nvPr/>
          </p:nvSpPr>
          <p:spPr>
            <a:xfrm>
              <a:off x="6266865" y="3303829"/>
              <a:ext cx="14096" cy="14096"/>
            </a:xfrm>
            <a:custGeom>
              <a:rect b="b" l="l" r="r" t="t"/>
              <a:pathLst>
                <a:path extrusionOk="0" h="14096" w="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2" name="Google Shape;222;p5"/>
            <p:cNvSpPr/>
            <p:nvPr/>
          </p:nvSpPr>
          <p:spPr>
            <a:xfrm>
              <a:off x="6326014" y="3303829"/>
              <a:ext cx="14096" cy="14096"/>
            </a:xfrm>
            <a:custGeom>
              <a:rect b="b" l="l" r="r" t="t"/>
              <a:pathLst>
                <a:path extrusionOk="0" h="14096" w="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3" name="Google Shape;223;p5"/>
            <p:cNvSpPr/>
            <p:nvPr/>
          </p:nvSpPr>
          <p:spPr>
            <a:xfrm>
              <a:off x="6385260" y="3303829"/>
              <a:ext cx="14096" cy="14096"/>
            </a:xfrm>
            <a:custGeom>
              <a:rect b="b" l="l" r="r" t="t"/>
              <a:pathLst>
                <a:path extrusionOk="0" h="14096" w="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4" name="Google Shape;224;p5"/>
            <p:cNvSpPr/>
            <p:nvPr/>
          </p:nvSpPr>
          <p:spPr>
            <a:xfrm>
              <a:off x="6444410" y="3303829"/>
              <a:ext cx="14096" cy="14096"/>
            </a:xfrm>
            <a:custGeom>
              <a:rect b="b" l="l" r="r" t="t"/>
              <a:pathLst>
                <a:path extrusionOk="0" h="14096" w="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5" name="Google Shape;225;p5"/>
            <p:cNvSpPr/>
            <p:nvPr/>
          </p:nvSpPr>
          <p:spPr>
            <a:xfrm>
              <a:off x="6148469" y="3363072"/>
              <a:ext cx="14097" cy="14099"/>
            </a:xfrm>
            <a:custGeom>
              <a:rect b="b" l="l" r="r" t="t"/>
              <a:pathLst>
                <a:path extrusionOk="0" h="14099" w="14097">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6" name="Google Shape;226;p5"/>
            <p:cNvSpPr/>
            <p:nvPr/>
          </p:nvSpPr>
          <p:spPr>
            <a:xfrm>
              <a:off x="6207620" y="3363072"/>
              <a:ext cx="14096" cy="14099"/>
            </a:xfrm>
            <a:custGeom>
              <a:rect b="b" l="l" r="r" t="t"/>
              <a:pathLst>
                <a:path extrusionOk="0" h="14099" w="14096">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7" name="Google Shape;227;p5"/>
            <p:cNvSpPr/>
            <p:nvPr/>
          </p:nvSpPr>
          <p:spPr>
            <a:xfrm>
              <a:off x="6266865" y="3363072"/>
              <a:ext cx="14096" cy="14099"/>
            </a:xfrm>
            <a:custGeom>
              <a:rect b="b" l="l" r="r" t="t"/>
              <a:pathLst>
                <a:path extrusionOk="0" h="14099" w="14096">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8" name="Google Shape;228;p5"/>
            <p:cNvSpPr/>
            <p:nvPr/>
          </p:nvSpPr>
          <p:spPr>
            <a:xfrm>
              <a:off x="6326014" y="3363072"/>
              <a:ext cx="14096" cy="14099"/>
            </a:xfrm>
            <a:custGeom>
              <a:rect b="b" l="l" r="r" t="t"/>
              <a:pathLst>
                <a:path extrusionOk="0" h="14099" w="14096">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9" name="Google Shape;229;p5"/>
            <p:cNvSpPr/>
            <p:nvPr/>
          </p:nvSpPr>
          <p:spPr>
            <a:xfrm>
              <a:off x="6385260" y="3363072"/>
              <a:ext cx="14096" cy="14099"/>
            </a:xfrm>
            <a:custGeom>
              <a:rect b="b" l="l" r="r" t="t"/>
              <a:pathLst>
                <a:path extrusionOk="0" h="14099" w="14096">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0" name="Google Shape;230;p5"/>
            <p:cNvSpPr/>
            <p:nvPr/>
          </p:nvSpPr>
          <p:spPr>
            <a:xfrm>
              <a:off x="6444410" y="3363074"/>
              <a:ext cx="14096" cy="14097"/>
            </a:xfrm>
            <a:custGeom>
              <a:rect b="b" l="l" r="r" t="t"/>
              <a:pathLst>
                <a:path extrusionOk="0" h="14097" w="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1" name="Google Shape;231;p5"/>
            <p:cNvSpPr/>
            <p:nvPr/>
          </p:nvSpPr>
          <p:spPr>
            <a:xfrm>
              <a:off x="6148469" y="3422225"/>
              <a:ext cx="14097" cy="14096"/>
            </a:xfrm>
            <a:custGeom>
              <a:rect b="b" l="l" r="r" t="t"/>
              <a:pathLst>
                <a:path extrusionOk="0" h="14096" w="14097">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2" name="Google Shape;232;p5"/>
            <p:cNvSpPr/>
            <p:nvPr/>
          </p:nvSpPr>
          <p:spPr>
            <a:xfrm>
              <a:off x="6207620" y="3422225"/>
              <a:ext cx="14096" cy="14096"/>
            </a:xfrm>
            <a:custGeom>
              <a:rect b="b" l="l" r="r" t="t"/>
              <a:pathLst>
                <a:path extrusionOk="0" h="14096" w="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3" name="Google Shape;233;p5"/>
            <p:cNvSpPr/>
            <p:nvPr/>
          </p:nvSpPr>
          <p:spPr>
            <a:xfrm>
              <a:off x="6266865" y="3422225"/>
              <a:ext cx="14096" cy="14096"/>
            </a:xfrm>
            <a:custGeom>
              <a:rect b="b" l="l" r="r" t="t"/>
              <a:pathLst>
                <a:path extrusionOk="0" h="14096" w="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4" name="Google Shape;234;p5"/>
            <p:cNvSpPr/>
            <p:nvPr/>
          </p:nvSpPr>
          <p:spPr>
            <a:xfrm>
              <a:off x="6326014" y="3422225"/>
              <a:ext cx="14096" cy="14096"/>
            </a:xfrm>
            <a:custGeom>
              <a:rect b="b" l="l" r="r" t="t"/>
              <a:pathLst>
                <a:path extrusionOk="0" h="14096" w="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5" name="Google Shape;235;p5"/>
            <p:cNvSpPr/>
            <p:nvPr/>
          </p:nvSpPr>
          <p:spPr>
            <a:xfrm>
              <a:off x="6385260" y="3422225"/>
              <a:ext cx="14096" cy="14096"/>
            </a:xfrm>
            <a:custGeom>
              <a:rect b="b" l="l" r="r" t="t"/>
              <a:pathLst>
                <a:path extrusionOk="0" h="14096" w="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6" name="Google Shape;236;p5"/>
            <p:cNvSpPr/>
            <p:nvPr/>
          </p:nvSpPr>
          <p:spPr>
            <a:xfrm>
              <a:off x="6444410" y="3422224"/>
              <a:ext cx="14096" cy="14096"/>
            </a:xfrm>
            <a:custGeom>
              <a:rect b="b" l="l" r="r" t="t"/>
              <a:pathLst>
                <a:path extrusionOk="0" h="14096" w="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7" name="Google Shape;237;p5"/>
            <p:cNvSpPr/>
            <p:nvPr/>
          </p:nvSpPr>
          <p:spPr>
            <a:xfrm>
              <a:off x="5734038" y="3481374"/>
              <a:ext cx="14192" cy="14096"/>
            </a:xfrm>
            <a:custGeom>
              <a:rect b="b" l="l" r="r" t="t"/>
              <a:pathLst>
                <a:path extrusionOk="0" h="14096" w="14192">
                  <a:moveTo>
                    <a:pt x="14192" y="7049"/>
                  </a:moveTo>
                  <a:cubicBezTo>
                    <a:pt x="14192" y="10954"/>
                    <a:pt x="11049" y="14097"/>
                    <a:pt x="7144" y="14097"/>
                  </a:cubicBezTo>
                  <a:cubicBezTo>
                    <a:pt x="3239" y="14097"/>
                    <a:pt x="0" y="11049"/>
                    <a:pt x="0" y="7049"/>
                  </a:cubicBezTo>
                  <a:cubicBezTo>
                    <a:pt x="0" y="3048"/>
                    <a:pt x="3143" y="0"/>
                    <a:pt x="7049" y="0"/>
                  </a:cubicBezTo>
                  <a:cubicBezTo>
                    <a:pt x="10954" y="0"/>
                    <a:pt x="14192" y="3143"/>
                    <a:pt x="14192" y="704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8" name="Google Shape;238;p5"/>
            <p:cNvSpPr/>
            <p:nvPr/>
          </p:nvSpPr>
          <p:spPr>
            <a:xfrm>
              <a:off x="5793283" y="3481374"/>
              <a:ext cx="14097" cy="14097"/>
            </a:xfrm>
            <a:custGeom>
              <a:rect b="b" l="l" r="r" t="t"/>
              <a:pathLst>
                <a:path extrusionOk="0" h="14097" w="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9" name="Google Shape;239;p5"/>
            <p:cNvSpPr/>
            <p:nvPr/>
          </p:nvSpPr>
          <p:spPr>
            <a:xfrm>
              <a:off x="5852433" y="3481374"/>
              <a:ext cx="14096" cy="14096"/>
            </a:xfrm>
            <a:custGeom>
              <a:rect b="b" l="l" r="r" t="t"/>
              <a:pathLst>
                <a:path extrusionOk="0" h="14096" w="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0" name="Google Shape;240;p5"/>
            <p:cNvSpPr/>
            <p:nvPr/>
          </p:nvSpPr>
          <p:spPr>
            <a:xfrm>
              <a:off x="5911678" y="3481374"/>
              <a:ext cx="14096" cy="14096"/>
            </a:xfrm>
            <a:custGeom>
              <a:rect b="b" l="l" r="r" t="t"/>
              <a:pathLst>
                <a:path extrusionOk="0" h="14096" w="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1" name="Google Shape;241;p5"/>
            <p:cNvSpPr/>
            <p:nvPr/>
          </p:nvSpPr>
          <p:spPr>
            <a:xfrm>
              <a:off x="5970828" y="3481374"/>
              <a:ext cx="14096" cy="14096"/>
            </a:xfrm>
            <a:custGeom>
              <a:rect b="b" l="l" r="r" t="t"/>
              <a:pathLst>
                <a:path extrusionOk="0" h="14096" w="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2" name="Google Shape;242;p5"/>
            <p:cNvSpPr/>
            <p:nvPr/>
          </p:nvSpPr>
          <p:spPr>
            <a:xfrm>
              <a:off x="6030074" y="3481374"/>
              <a:ext cx="14097" cy="14097"/>
            </a:xfrm>
            <a:custGeom>
              <a:rect b="b" l="l" r="r" t="t"/>
              <a:pathLst>
                <a:path extrusionOk="0" h="14097" w="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3" name="Google Shape;243;p5"/>
            <p:cNvSpPr/>
            <p:nvPr/>
          </p:nvSpPr>
          <p:spPr>
            <a:xfrm>
              <a:off x="6089224" y="3481374"/>
              <a:ext cx="14096" cy="14096"/>
            </a:xfrm>
            <a:custGeom>
              <a:rect b="b" l="l" r="r" t="t"/>
              <a:pathLst>
                <a:path extrusionOk="0" h="14096" w="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4" name="Google Shape;244;p5"/>
            <p:cNvSpPr/>
            <p:nvPr/>
          </p:nvSpPr>
          <p:spPr>
            <a:xfrm>
              <a:off x="5734038" y="3540620"/>
              <a:ext cx="14192" cy="14096"/>
            </a:xfrm>
            <a:custGeom>
              <a:rect b="b" l="l" r="r" t="t"/>
              <a:pathLst>
                <a:path extrusionOk="0" h="14096" w="14192">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5" name="Google Shape;245;p5"/>
            <p:cNvSpPr/>
            <p:nvPr/>
          </p:nvSpPr>
          <p:spPr>
            <a:xfrm>
              <a:off x="5793283" y="3540620"/>
              <a:ext cx="14097" cy="14097"/>
            </a:xfrm>
            <a:custGeom>
              <a:rect b="b" l="l" r="r" t="t"/>
              <a:pathLst>
                <a:path extrusionOk="0" h="14097" w="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6" name="Google Shape;246;p5"/>
            <p:cNvSpPr/>
            <p:nvPr/>
          </p:nvSpPr>
          <p:spPr>
            <a:xfrm>
              <a:off x="5852433" y="3540620"/>
              <a:ext cx="14096" cy="14096"/>
            </a:xfrm>
            <a:custGeom>
              <a:rect b="b" l="l" r="r" t="t"/>
              <a:pathLst>
                <a:path extrusionOk="0" h="14096" w="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7" name="Google Shape;247;p5"/>
            <p:cNvSpPr/>
            <p:nvPr/>
          </p:nvSpPr>
          <p:spPr>
            <a:xfrm>
              <a:off x="5911678" y="3540620"/>
              <a:ext cx="14096" cy="14096"/>
            </a:xfrm>
            <a:custGeom>
              <a:rect b="b" l="l" r="r" t="t"/>
              <a:pathLst>
                <a:path extrusionOk="0" h="14096" w="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8" name="Google Shape;248;p5"/>
            <p:cNvSpPr/>
            <p:nvPr/>
          </p:nvSpPr>
          <p:spPr>
            <a:xfrm>
              <a:off x="5970828" y="3540620"/>
              <a:ext cx="14096" cy="14096"/>
            </a:xfrm>
            <a:custGeom>
              <a:rect b="b" l="l" r="r" t="t"/>
              <a:pathLst>
                <a:path extrusionOk="0" h="14096" w="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9" name="Google Shape;249;p5"/>
            <p:cNvSpPr/>
            <p:nvPr/>
          </p:nvSpPr>
          <p:spPr>
            <a:xfrm>
              <a:off x="6030074" y="3540620"/>
              <a:ext cx="14097" cy="14097"/>
            </a:xfrm>
            <a:custGeom>
              <a:rect b="b" l="l" r="r" t="t"/>
              <a:pathLst>
                <a:path extrusionOk="0" h="14097" w="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0" name="Google Shape;250;p5"/>
            <p:cNvSpPr/>
            <p:nvPr/>
          </p:nvSpPr>
          <p:spPr>
            <a:xfrm>
              <a:off x="6089224" y="3540620"/>
              <a:ext cx="14096" cy="14096"/>
            </a:xfrm>
            <a:custGeom>
              <a:rect b="b" l="l" r="r" t="t"/>
              <a:pathLst>
                <a:path extrusionOk="0" h="14096" w="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1" name="Google Shape;251;p5"/>
            <p:cNvSpPr/>
            <p:nvPr/>
          </p:nvSpPr>
          <p:spPr>
            <a:xfrm>
              <a:off x="5734038" y="3599770"/>
              <a:ext cx="14192" cy="14096"/>
            </a:xfrm>
            <a:custGeom>
              <a:rect b="b" l="l" r="r" t="t"/>
              <a:pathLst>
                <a:path extrusionOk="0" h="14096" w="14192">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2" name="Google Shape;252;p5"/>
            <p:cNvSpPr/>
            <p:nvPr/>
          </p:nvSpPr>
          <p:spPr>
            <a:xfrm>
              <a:off x="5793283" y="3599770"/>
              <a:ext cx="14097" cy="14096"/>
            </a:xfrm>
            <a:custGeom>
              <a:rect b="b" l="l" r="r" t="t"/>
              <a:pathLst>
                <a:path extrusionOk="0" h="14096" w="14097">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3" name="Google Shape;253;p5"/>
            <p:cNvSpPr/>
            <p:nvPr/>
          </p:nvSpPr>
          <p:spPr>
            <a:xfrm>
              <a:off x="5852433" y="3599770"/>
              <a:ext cx="14096" cy="14096"/>
            </a:xfrm>
            <a:custGeom>
              <a:rect b="b" l="l" r="r" t="t"/>
              <a:pathLst>
                <a:path extrusionOk="0" h="14096" w="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4" name="Google Shape;254;p5"/>
            <p:cNvSpPr/>
            <p:nvPr/>
          </p:nvSpPr>
          <p:spPr>
            <a:xfrm>
              <a:off x="5911678" y="3599770"/>
              <a:ext cx="14096" cy="14096"/>
            </a:xfrm>
            <a:custGeom>
              <a:rect b="b" l="l" r="r" t="t"/>
              <a:pathLst>
                <a:path extrusionOk="0" h="14096" w="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5" name="Google Shape;255;p5"/>
            <p:cNvSpPr/>
            <p:nvPr/>
          </p:nvSpPr>
          <p:spPr>
            <a:xfrm>
              <a:off x="5970828" y="3599770"/>
              <a:ext cx="14096" cy="14096"/>
            </a:xfrm>
            <a:custGeom>
              <a:rect b="b" l="l" r="r" t="t"/>
              <a:pathLst>
                <a:path extrusionOk="0" h="14096" w="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6" name="Google Shape;256;p5"/>
            <p:cNvSpPr/>
            <p:nvPr/>
          </p:nvSpPr>
          <p:spPr>
            <a:xfrm>
              <a:off x="6030073" y="3599770"/>
              <a:ext cx="14097" cy="14096"/>
            </a:xfrm>
            <a:custGeom>
              <a:rect b="b" l="l" r="r" t="t"/>
              <a:pathLst>
                <a:path extrusionOk="0" h="14096" w="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7" name="Google Shape;257;p5"/>
            <p:cNvSpPr/>
            <p:nvPr/>
          </p:nvSpPr>
          <p:spPr>
            <a:xfrm>
              <a:off x="6089224" y="3599770"/>
              <a:ext cx="14096" cy="14096"/>
            </a:xfrm>
            <a:custGeom>
              <a:rect b="b" l="l" r="r" t="t"/>
              <a:pathLst>
                <a:path extrusionOk="0" h="14096" w="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8" name="Google Shape;258;p5"/>
            <p:cNvSpPr/>
            <p:nvPr/>
          </p:nvSpPr>
          <p:spPr>
            <a:xfrm>
              <a:off x="5734037" y="3659014"/>
              <a:ext cx="14192" cy="14096"/>
            </a:xfrm>
            <a:custGeom>
              <a:rect b="b" l="l" r="r" t="t"/>
              <a:pathLst>
                <a:path extrusionOk="0" h="14096" w="14192">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9" name="Google Shape;259;p5"/>
            <p:cNvSpPr/>
            <p:nvPr/>
          </p:nvSpPr>
          <p:spPr>
            <a:xfrm>
              <a:off x="5793282" y="3659014"/>
              <a:ext cx="14097" cy="14096"/>
            </a:xfrm>
            <a:custGeom>
              <a:rect b="b" l="l" r="r" t="t"/>
              <a:pathLst>
                <a:path extrusionOk="0" h="14096" w="14097">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0" name="Google Shape;260;p5"/>
            <p:cNvSpPr/>
            <p:nvPr/>
          </p:nvSpPr>
          <p:spPr>
            <a:xfrm>
              <a:off x="5852432" y="3659014"/>
              <a:ext cx="14096" cy="14096"/>
            </a:xfrm>
            <a:custGeom>
              <a:rect b="b" l="l" r="r" t="t"/>
              <a:pathLst>
                <a:path extrusionOk="0" h="14096" w="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1" name="Google Shape;261;p5"/>
            <p:cNvSpPr/>
            <p:nvPr/>
          </p:nvSpPr>
          <p:spPr>
            <a:xfrm>
              <a:off x="5911678" y="3659014"/>
              <a:ext cx="14096" cy="14096"/>
            </a:xfrm>
            <a:custGeom>
              <a:rect b="b" l="l" r="r" t="t"/>
              <a:pathLst>
                <a:path extrusionOk="0" h="14096" w="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2" name="Google Shape;262;p5"/>
            <p:cNvSpPr/>
            <p:nvPr/>
          </p:nvSpPr>
          <p:spPr>
            <a:xfrm>
              <a:off x="5970828" y="3659014"/>
              <a:ext cx="14096" cy="14096"/>
            </a:xfrm>
            <a:custGeom>
              <a:rect b="b" l="l" r="r" t="t"/>
              <a:pathLst>
                <a:path extrusionOk="0" h="14096" w="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3" name="Google Shape;263;p5"/>
            <p:cNvSpPr/>
            <p:nvPr/>
          </p:nvSpPr>
          <p:spPr>
            <a:xfrm>
              <a:off x="6030073" y="3659014"/>
              <a:ext cx="14097" cy="14096"/>
            </a:xfrm>
            <a:custGeom>
              <a:rect b="b" l="l" r="r" t="t"/>
              <a:pathLst>
                <a:path extrusionOk="0" h="14096" w="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4" name="Google Shape;264;p5"/>
            <p:cNvSpPr/>
            <p:nvPr/>
          </p:nvSpPr>
          <p:spPr>
            <a:xfrm>
              <a:off x="6089224" y="3659014"/>
              <a:ext cx="14096" cy="14096"/>
            </a:xfrm>
            <a:custGeom>
              <a:rect b="b" l="l" r="r" t="t"/>
              <a:pathLst>
                <a:path extrusionOk="0" h="14096" w="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5" name="Google Shape;265;p5"/>
            <p:cNvSpPr/>
            <p:nvPr/>
          </p:nvSpPr>
          <p:spPr>
            <a:xfrm>
              <a:off x="5734039" y="3718165"/>
              <a:ext cx="14192" cy="14096"/>
            </a:xfrm>
            <a:custGeom>
              <a:rect b="b" l="l" r="r" t="t"/>
              <a:pathLst>
                <a:path extrusionOk="0" h="14096" w="14192">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6" name="Google Shape;266;p5"/>
            <p:cNvSpPr/>
            <p:nvPr/>
          </p:nvSpPr>
          <p:spPr>
            <a:xfrm>
              <a:off x="5793284" y="3718165"/>
              <a:ext cx="14097" cy="14096"/>
            </a:xfrm>
            <a:custGeom>
              <a:rect b="b" l="l" r="r" t="t"/>
              <a:pathLst>
                <a:path extrusionOk="0" h="14096" w="14097">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7" name="Google Shape;267;p5"/>
            <p:cNvSpPr/>
            <p:nvPr/>
          </p:nvSpPr>
          <p:spPr>
            <a:xfrm>
              <a:off x="5852434" y="3718165"/>
              <a:ext cx="14096" cy="14096"/>
            </a:xfrm>
            <a:custGeom>
              <a:rect b="b" l="l" r="r" t="t"/>
              <a:pathLst>
                <a:path extrusionOk="0" h="14096" w="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8" name="Google Shape;268;p5"/>
            <p:cNvSpPr/>
            <p:nvPr/>
          </p:nvSpPr>
          <p:spPr>
            <a:xfrm>
              <a:off x="5911679" y="3718165"/>
              <a:ext cx="14096" cy="14096"/>
            </a:xfrm>
            <a:custGeom>
              <a:rect b="b" l="l" r="r" t="t"/>
              <a:pathLst>
                <a:path extrusionOk="0" h="14096" w="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9" name="Google Shape;269;p5"/>
            <p:cNvSpPr/>
            <p:nvPr/>
          </p:nvSpPr>
          <p:spPr>
            <a:xfrm>
              <a:off x="5970829" y="3718165"/>
              <a:ext cx="14096" cy="14096"/>
            </a:xfrm>
            <a:custGeom>
              <a:rect b="b" l="l" r="r" t="t"/>
              <a:pathLst>
                <a:path extrusionOk="0" h="14096" w="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0" name="Google Shape;270;p5"/>
            <p:cNvSpPr/>
            <p:nvPr/>
          </p:nvSpPr>
          <p:spPr>
            <a:xfrm>
              <a:off x="6030074" y="3718165"/>
              <a:ext cx="14097" cy="14096"/>
            </a:xfrm>
            <a:custGeom>
              <a:rect b="b" l="l" r="r" t="t"/>
              <a:pathLst>
                <a:path extrusionOk="0" h="14096" w="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1" name="Google Shape;271;p5"/>
            <p:cNvSpPr/>
            <p:nvPr/>
          </p:nvSpPr>
          <p:spPr>
            <a:xfrm>
              <a:off x="6089225" y="3718165"/>
              <a:ext cx="14096" cy="14096"/>
            </a:xfrm>
            <a:custGeom>
              <a:rect b="b" l="l" r="r" t="t"/>
              <a:pathLst>
                <a:path extrusionOk="0" h="14096" w="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2" name="Google Shape;272;p5"/>
            <p:cNvSpPr/>
            <p:nvPr/>
          </p:nvSpPr>
          <p:spPr>
            <a:xfrm>
              <a:off x="5734040" y="3777410"/>
              <a:ext cx="14192" cy="14096"/>
            </a:xfrm>
            <a:custGeom>
              <a:rect b="b" l="l" r="r" t="t"/>
              <a:pathLst>
                <a:path extrusionOk="0" h="14096" w="14192">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3" name="Google Shape;273;p5"/>
            <p:cNvSpPr/>
            <p:nvPr/>
          </p:nvSpPr>
          <p:spPr>
            <a:xfrm>
              <a:off x="5793285" y="3777410"/>
              <a:ext cx="14097" cy="14096"/>
            </a:xfrm>
            <a:custGeom>
              <a:rect b="b" l="l" r="r" t="t"/>
              <a:pathLst>
                <a:path extrusionOk="0" h="14096" w="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4" name="Google Shape;274;p5"/>
            <p:cNvSpPr/>
            <p:nvPr/>
          </p:nvSpPr>
          <p:spPr>
            <a:xfrm>
              <a:off x="5852436" y="3777408"/>
              <a:ext cx="14096" cy="14099"/>
            </a:xfrm>
            <a:custGeom>
              <a:rect b="b" l="l" r="r" t="t"/>
              <a:pathLst>
                <a:path extrusionOk="0" h="14099" w="14096">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5" name="Google Shape;275;p5"/>
            <p:cNvSpPr/>
            <p:nvPr/>
          </p:nvSpPr>
          <p:spPr>
            <a:xfrm>
              <a:off x="5911683" y="3777408"/>
              <a:ext cx="14096" cy="14099"/>
            </a:xfrm>
            <a:custGeom>
              <a:rect b="b" l="l" r="r" t="t"/>
              <a:pathLst>
                <a:path extrusionOk="0" h="14099" w="14096">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6" name="Google Shape;276;p5"/>
            <p:cNvSpPr/>
            <p:nvPr/>
          </p:nvSpPr>
          <p:spPr>
            <a:xfrm>
              <a:off x="5970835" y="3777408"/>
              <a:ext cx="14096" cy="14099"/>
            </a:xfrm>
            <a:custGeom>
              <a:rect b="b" l="l" r="r" t="t"/>
              <a:pathLst>
                <a:path extrusionOk="0" h="14099" w="14096">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7" name="Google Shape;277;p5"/>
            <p:cNvSpPr/>
            <p:nvPr/>
          </p:nvSpPr>
          <p:spPr>
            <a:xfrm>
              <a:off x="6030082" y="3777410"/>
              <a:ext cx="14097" cy="14096"/>
            </a:xfrm>
            <a:custGeom>
              <a:rect b="b" l="l" r="r" t="t"/>
              <a:pathLst>
                <a:path extrusionOk="0" h="14096" w="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8" name="Google Shape;278;p5"/>
            <p:cNvSpPr/>
            <p:nvPr/>
          </p:nvSpPr>
          <p:spPr>
            <a:xfrm>
              <a:off x="6089231" y="3777408"/>
              <a:ext cx="14096" cy="14099"/>
            </a:xfrm>
            <a:custGeom>
              <a:rect b="b" l="l" r="r" t="t"/>
              <a:pathLst>
                <a:path extrusionOk="0" h="14099" w="14096">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9" name="Google Shape;279;p5"/>
            <p:cNvSpPr/>
            <p:nvPr/>
          </p:nvSpPr>
          <p:spPr>
            <a:xfrm>
              <a:off x="6148476" y="3481374"/>
              <a:ext cx="14097" cy="14096"/>
            </a:xfrm>
            <a:custGeom>
              <a:rect b="b" l="l" r="r" t="t"/>
              <a:pathLst>
                <a:path extrusionOk="0" h="14096" w="14097">
                  <a:moveTo>
                    <a:pt x="14097" y="7049"/>
                  </a:moveTo>
                  <a:cubicBezTo>
                    <a:pt x="14097" y="10954"/>
                    <a:pt x="10954" y="14097"/>
                    <a:pt x="7049" y="14097"/>
                  </a:cubicBezTo>
                  <a:cubicBezTo>
                    <a:pt x="3143" y="14097"/>
                    <a:pt x="0" y="10954"/>
                    <a:pt x="0" y="7049"/>
                  </a:cubicBezTo>
                  <a:cubicBezTo>
                    <a:pt x="0" y="3143"/>
                    <a:pt x="3143" y="0"/>
                    <a:pt x="7049" y="0"/>
                  </a:cubicBezTo>
                  <a:cubicBezTo>
                    <a:pt x="10954" y="0"/>
                    <a:pt x="14097" y="3143"/>
                    <a:pt x="14097" y="704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0" name="Google Shape;280;p5"/>
            <p:cNvSpPr/>
            <p:nvPr/>
          </p:nvSpPr>
          <p:spPr>
            <a:xfrm>
              <a:off x="6207627" y="3481374"/>
              <a:ext cx="14096" cy="14096"/>
            </a:xfrm>
            <a:custGeom>
              <a:rect b="b" l="l" r="r" t="t"/>
              <a:pathLst>
                <a:path extrusionOk="0" h="14096" w="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1" name="Google Shape;281;p5"/>
            <p:cNvSpPr/>
            <p:nvPr/>
          </p:nvSpPr>
          <p:spPr>
            <a:xfrm>
              <a:off x="6266872" y="3481374"/>
              <a:ext cx="14096" cy="14096"/>
            </a:xfrm>
            <a:custGeom>
              <a:rect b="b" l="l" r="r" t="t"/>
              <a:pathLst>
                <a:path extrusionOk="0" h="14096" w="14096">
                  <a:moveTo>
                    <a:pt x="14097" y="7049"/>
                  </a:moveTo>
                  <a:cubicBezTo>
                    <a:pt x="14097" y="10954"/>
                    <a:pt x="10954" y="14097"/>
                    <a:pt x="7049" y="14097"/>
                  </a:cubicBezTo>
                  <a:cubicBezTo>
                    <a:pt x="3143" y="14097"/>
                    <a:pt x="0" y="10954"/>
                    <a:pt x="0" y="7049"/>
                  </a:cubicBezTo>
                  <a:cubicBezTo>
                    <a:pt x="0" y="3143"/>
                    <a:pt x="3143" y="0"/>
                    <a:pt x="7049" y="0"/>
                  </a:cubicBezTo>
                  <a:cubicBezTo>
                    <a:pt x="10859" y="0"/>
                    <a:pt x="14097" y="3143"/>
                    <a:pt x="14097" y="704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2" name="Google Shape;282;p5"/>
            <p:cNvSpPr/>
            <p:nvPr/>
          </p:nvSpPr>
          <p:spPr>
            <a:xfrm>
              <a:off x="6326022" y="3481374"/>
              <a:ext cx="14096" cy="14096"/>
            </a:xfrm>
            <a:custGeom>
              <a:rect b="b" l="l" r="r" t="t"/>
              <a:pathLst>
                <a:path extrusionOk="0" h="14096" w="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3" name="Google Shape;283;p5"/>
            <p:cNvSpPr/>
            <p:nvPr/>
          </p:nvSpPr>
          <p:spPr>
            <a:xfrm>
              <a:off x="6385268" y="3481374"/>
              <a:ext cx="14096" cy="14096"/>
            </a:xfrm>
            <a:custGeom>
              <a:rect b="b" l="l" r="r" t="t"/>
              <a:pathLst>
                <a:path extrusionOk="0" h="14096" w="14096">
                  <a:moveTo>
                    <a:pt x="14097" y="7049"/>
                  </a:moveTo>
                  <a:cubicBezTo>
                    <a:pt x="14097" y="10954"/>
                    <a:pt x="10954" y="14097"/>
                    <a:pt x="7048" y="14097"/>
                  </a:cubicBezTo>
                  <a:cubicBezTo>
                    <a:pt x="3143" y="14097"/>
                    <a:pt x="0" y="10954"/>
                    <a:pt x="0" y="7049"/>
                  </a:cubicBezTo>
                  <a:cubicBezTo>
                    <a:pt x="0" y="3143"/>
                    <a:pt x="3143" y="0"/>
                    <a:pt x="7048" y="0"/>
                  </a:cubicBezTo>
                  <a:cubicBezTo>
                    <a:pt x="10858" y="0"/>
                    <a:pt x="14097" y="3143"/>
                    <a:pt x="14097" y="704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4" name="Google Shape;284;p5"/>
            <p:cNvSpPr/>
            <p:nvPr/>
          </p:nvSpPr>
          <p:spPr>
            <a:xfrm>
              <a:off x="6444417" y="3481373"/>
              <a:ext cx="14096" cy="14097"/>
            </a:xfrm>
            <a:custGeom>
              <a:rect b="b" l="l" r="r" t="t"/>
              <a:pathLst>
                <a:path extrusionOk="0" h="14097" w="14096">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5" name="Google Shape;285;p5"/>
            <p:cNvSpPr/>
            <p:nvPr/>
          </p:nvSpPr>
          <p:spPr>
            <a:xfrm>
              <a:off x="6148476" y="3540622"/>
              <a:ext cx="14097" cy="14096"/>
            </a:xfrm>
            <a:custGeom>
              <a:rect b="b" l="l" r="r" t="t"/>
              <a:pathLst>
                <a:path extrusionOk="0" h="14096" w="14097">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6" name="Google Shape;286;p5"/>
            <p:cNvSpPr/>
            <p:nvPr/>
          </p:nvSpPr>
          <p:spPr>
            <a:xfrm>
              <a:off x="6207627" y="3540623"/>
              <a:ext cx="14096" cy="14096"/>
            </a:xfrm>
            <a:custGeom>
              <a:rect b="b" l="l" r="r" t="t"/>
              <a:pathLst>
                <a:path extrusionOk="0" h="14096" w="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7" name="Google Shape;287;p5"/>
            <p:cNvSpPr/>
            <p:nvPr/>
          </p:nvSpPr>
          <p:spPr>
            <a:xfrm>
              <a:off x="6266872" y="3540626"/>
              <a:ext cx="14096" cy="14096"/>
            </a:xfrm>
            <a:custGeom>
              <a:rect b="b" l="l" r="r" t="t"/>
              <a:pathLst>
                <a:path extrusionOk="0" h="14096" w="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8" name="Google Shape;288;p5"/>
            <p:cNvSpPr/>
            <p:nvPr/>
          </p:nvSpPr>
          <p:spPr>
            <a:xfrm>
              <a:off x="6326022" y="3540627"/>
              <a:ext cx="14096" cy="14096"/>
            </a:xfrm>
            <a:custGeom>
              <a:rect b="b" l="l" r="r" t="t"/>
              <a:pathLst>
                <a:path extrusionOk="0" h="14096" w="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9" name="Google Shape;289;p5"/>
            <p:cNvSpPr/>
            <p:nvPr/>
          </p:nvSpPr>
          <p:spPr>
            <a:xfrm>
              <a:off x="6385268" y="3540630"/>
              <a:ext cx="14096" cy="14096"/>
            </a:xfrm>
            <a:custGeom>
              <a:rect b="b" l="l" r="r" t="t"/>
              <a:pathLst>
                <a:path extrusionOk="0" h="14096" w="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90" name="Google Shape;290;p5"/>
            <p:cNvSpPr/>
            <p:nvPr/>
          </p:nvSpPr>
          <p:spPr>
            <a:xfrm>
              <a:off x="6444417" y="3540631"/>
              <a:ext cx="14096" cy="14097"/>
            </a:xfrm>
            <a:custGeom>
              <a:rect b="b" l="l" r="r" t="t"/>
              <a:pathLst>
                <a:path extrusionOk="0" h="14097" w="14096">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91" name="Google Shape;291;p5"/>
            <p:cNvSpPr/>
            <p:nvPr/>
          </p:nvSpPr>
          <p:spPr>
            <a:xfrm>
              <a:off x="6148476" y="3599781"/>
              <a:ext cx="14097" cy="14096"/>
            </a:xfrm>
            <a:custGeom>
              <a:rect b="b" l="l" r="r" t="t"/>
              <a:pathLst>
                <a:path extrusionOk="0" h="14096" w="14097">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92" name="Google Shape;292;p5"/>
            <p:cNvSpPr/>
            <p:nvPr/>
          </p:nvSpPr>
          <p:spPr>
            <a:xfrm>
              <a:off x="6207627" y="3599781"/>
              <a:ext cx="14096" cy="14096"/>
            </a:xfrm>
            <a:custGeom>
              <a:rect b="b" l="l" r="r" t="t"/>
              <a:pathLst>
                <a:path extrusionOk="0" h="14096" w="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93" name="Google Shape;293;p5"/>
            <p:cNvSpPr/>
            <p:nvPr/>
          </p:nvSpPr>
          <p:spPr>
            <a:xfrm>
              <a:off x="6266872" y="3599781"/>
              <a:ext cx="14096" cy="14096"/>
            </a:xfrm>
            <a:custGeom>
              <a:rect b="b" l="l" r="r" t="t"/>
              <a:pathLst>
                <a:path extrusionOk="0" h="14096" w="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94" name="Google Shape;294;p5"/>
            <p:cNvSpPr/>
            <p:nvPr/>
          </p:nvSpPr>
          <p:spPr>
            <a:xfrm>
              <a:off x="6326022" y="3599781"/>
              <a:ext cx="14096" cy="14096"/>
            </a:xfrm>
            <a:custGeom>
              <a:rect b="b" l="l" r="r" t="t"/>
              <a:pathLst>
                <a:path extrusionOk="0" h="14096" w="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95" name="Google Shape;295;p5"/>
            <p:cNvSpPr/>
            <p:nvPr/>
          </p:nvSpPr>
          <p:spPr>
            <a:xfrm>
              <a:off x="6385268" y="3599780"/>
              <a:ext cx="14096" cy="14096"/>
            </a:xfrm>
            <a:custGeom>
              <a:rect b="b" l="l" r="r" t="t"/>
              <a:pathLst>
                <a:path extrusionOk="0" h="14096" w="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96" name="Google Shape;296;p5"/>
            <p:cNvSpPr/>
            <p:nvPr/>
          </p:nvSpPr>
          <p:spPr>
            <a:xfrm>
              <a:off x="6444417" y="3599782"/>
              <a:ext cx="14096" cy="14096"/>
            </a:xfrm>
            <a:custGeom>
              <a:rect b="b" l="l" r="r" t="t"/>
              <a:pathLst>
                <a:path extrusionOk="0" h="14096" w="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97" name="Google Shape;297;p5"/>
            <p:cNvSpPr/>
            <p:nvPr/>
          </p:nvSpPr>
          <p:spPr>
            <a:xfrm>
              <a:off x="6148476" y="3659026"/>
              <a:ext cx="14097" cy="14096"/>
            </a:xfrm>
            <a:custGeom>
              <a:rect b="b" l="l" r="r" t="t"/>
              <a:pathLst>
                <a:path extrusionOk="0" h="14096" w="14097">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98" name="Google Shape;298;p5"/>
            <p:cNvSpPr/>
            <p:nvPr/>
          </p:nvSpPr>
          <p:spPr>
            <a:xfrm>
              <a:off x="6207627" y="3659026"/>
              <a:ext cx="14096" cy="14096"/>
            </a:xfrm>
            <a:custGeom>
              <a:rect b="b" l="l" r="r" t="t"/>
              <a:pathLst>
                <a:path extrusionOk="0" h="14096" w="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99" name="Google Shape;299;p5"/>
            <p:cNvSpPr/>
            <p:nvPr/>
          </p:nvSpPr>
          <p:spPr>
            <a:xfrm>
              <a:off x="6266872" y="3659026"/>
              <a:ext cx="14096" cy="14096"/>
            </a:xfrm>
            <a:custGeom>
              <a:rect b="b" l="l" r="r" t="t"/>
              <a:pathLst>
                <a:path extrusionOk="0" h="14096" w="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00" name="Google Shape;300;p5"/>
            <p:cNvSpPr/>
            <p:nvPr/>
          </p:nvSpPr>
          <p:spPr>
            <a:xfrm>
              <a:off x="6326022" y="3659026"/>
              <a:ext cx="14096" cy="14096"/>
            </a:xfrm>
            <a:custGeom>
              <a:rect b="b" l="l" r="r" t="t"/>
              <a:pathLst>
                <a:path extrusionOk="0" h="14096" w="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01" name="Google Shape;301;p5"/>
            <p:cNvSpPr/>
            <p:nvPr/>
          </p:nvSpPr>
          <p:spPr>
            <a:xfrm>
              <a:off x="6385268" y="3659026"/>
              <a:ext cx="14096" cy="14096"/>
            </a:xfrm>
            <a:custGeom>
              <a:rect b="b" l="l" r="r" t="t"/>
              <a:pathLst>
                <a:path extrusionOk="0" h="14096" w="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02" name="Google Shape;302;p5"/>
            <p:cNvSpPr/>
            <p:nvPr/>
          </p:nvSpPr>
          <p:spPr>
            <a:xfrm>
              <a:off x="6444417" y="3659026"/>
              <a:ext cx="14096" cy="14096"/>
            </a:xfrm>
            <a:custGeom>
              <a:rect b="b" l="l" r="r" t="t"/>
              <a:pathLst>
                <a:path extrusionOk="0" h="14096" w="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03" name="Google Shape;303;p5"/>
            <p:cNvSpPr/>
            <p:nvPr/>
          </p:nvSpPr>
          <p:spPr>
            <a:xfrm>
              <a:off x="6148476" y="3718177"/>
              <a:ext cx="14097" cy="14096"/>
            </a:xfrm>
            <a:custGeom>
              <a:rect b="b" l="l" r="r" t="t"/>
              <a:pathLst>
                <a:path extrusionOk="0" h="14096" w="14097">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04" name="Google Shape;304;p5"/>
            <p:cNvSpPr/>
            <p:nvPr/>
          </p:nvSpPr>
          <p:spPr>
            <a:xfrm>
              <a:off x="6207627" y="3718177"/>
              <a:ext cx="14096" cy="14096"/>
            </a:xfrm>
            <a:custGeom>
              <a:rect b="b" l="l" r="r" t="t"/>
              <a:pathLst>
                <a:path extrusionOk="0" h="14096" w="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05" name="Google Shape;305;p5"/>
            <p:cNvSpPr/>
            <p:nvPr/>
          </p:nvSpPr>
          <p:spPr>
            <a:xfrm>
              <a:off x="6266872" y="3718177"/>
              <a:ext cx="14096" cy="14096"/>
            </a:xfrm>
            <a:custGeom>
              <a:rect b="b" l="l" r="r" t="t"/>
              <a:pathLst>
                <a:path extrusionOk="0" h="14096" w="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06" name="Google Shape;306;p5"/>
            <p:cNvSpPr/>
            <p:nvPr/>
          </p:nvSpPr>
          <p:spPr>
            <a:xfrm>
              <a:off x="6326022" y="3718177"/>
              <a:ext cx="14096" cy="14096"/>
            </a:xfrm>
            <a:custGeom>
              <a:rect b="b" l="l" r="r" t="t"/>
              <a:pathLst>
                <a:path extrusionOk="0" h="14096" w="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07" name="Google Shape;307;p5"/>
            <p:cNvSpPr/>
            <p:nvPr/>
          </p:nvSpPr>
          <p:spPr>
            <a:xfrm>
              <a:off x="6385268" y="3718172"/>
              <a:ext cx="14096" cy="14096"/>
            </a:xfrm>
            <a:custGeom>
              <a:rect b="b" l="l" r="r" t="t"/>
              <a:pathLst>
                <a:path extrusionOk="0" h="14096" w="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08" name="Google Shape;308;p5"/>
            <p:cNvSpPr/>
            <p:nvPr/>
          </p:nvSpPr>
          <p:spPr>
            <a:xfrm>
              <a:off x="6444417" y="3718176"/>
              <a:ext cx="14096" cy="14096"/>
            </a:xfrm>
            <a:custGeom>
              <a:rect b="b" l="l" r="r" t="t"/>
              <a:pathLst>
                <a:path extrusionOk="0" h="14096" w="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09" name="Google Shape;309;p5"/>
            <p:cNvSpPr/>
            <p:nvPr/>
          </p:nvSpPr>
          <p:spPr>
            <a:xfrm>
              <a:off x="6148472" y="3777419"/>
              <a:ext cx="14097" cy="14099"/>
            </a:xfrm>
            <a:custGeom>
              <a:rect b="b" l="l" r="r" t="t"/>
              <a:pathLst>
                <a:path extrusionOk="0" h="14099" w="14097">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10" name="Google Shape;310;p5"/>
            <p:cNvSpPr/>
            <p:nvPr/>
          </p:nvSpPr>
          <p:spPr>
            <a:xfrm>
              <a:off x="6207622" y="3777419"/>
              <a:ext cx="14096" cy="14099"/>
            </a:xfrm>
            <a:custGeom>
              <a:rect b="b" l="l" r="r" t="t"/>
              <a:pathLst>
                <a:path extrusionOk="0" h="14099" w="14096">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11" name="Google Shape;311;p5"/>
            <p:cNvSpPr/>
            <p:nvPr/>
          </p:nvSpPr>
          <p:spPr>
            <a:xfrm>
              <a:off x="6266868" y="3777419"/>
              <a:ext cx="14096" cy="14099"/>
            </a:xfrm>
            <a:custGeom>
              <a:rect b="b" l="l" r="r" t="t"/>
              <a:pathLst>
                <a:path extrusionOk="0" h="14099" w="14096">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12" name="Google Shape;312;p5"/>
            <p:cNvSpPr/>
            <p:nvPr/>
          </p:nvSpPr>
          <p:spPr>
            <a:xfrm>
              <a:off x="6326024" y="3777383"/>
              <a:ext cx="14096" cy="14099"/>
            </a:xfrm>
            <a:custGeom>
              <a:rect b="b" l="l" r="r" t="t"/>
              <a:pathLst>
                <a:path extrusionOk="0" h="14099" w="14096">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13" name="Google Shape;313;p5"/>
            <p:cNvSpPr/>
            <p:nvPr/>
          </p:nvSpPr>
          <p:spPr>
            <a:xfrm>
              <a:off x="6385287" y="3777429"/>
              <a:ext cx="14096" cy="14099"/>
            </a:xfrm>
            <a:custGeom>
              <a:rect b="b" l="l" r="r" t="t"/>
              <a:pathLst>
                <a:path extrusionOk="0" h="14099" w="14096">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14" name="Google Shape;314;p5"/>
            <p:cNvSpPr/>
            <p:nvPr/>
          </p:nvSpPr>
          <p:spPr>
            <a:xfrm>
              <a:off x="6444424" y="3777424"/>
              <a:ext cx="14096" cy="14096"/>
            </a:xfrm>
            <a:custGeom>
              <a:rect b="b" l="l" r="r" t="t"/>
              <a:pathLst>
                <a:path extrusionOk="0" h="14096" w="14096">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9" name="Shape 319"/>
        <p:cNvGrpSpPr/>
        <p:nvPr/>
      </p:nvGrpSpPr>
      <p:grpSpPr>
        <a:xfrm>
          <a:off x="0" y="0"/>
          <a:ext cx="0" cy="0"/>
          <a:chOff x="0" y="0"/>
          <a:chExt cx="0" cy="0"/>
        </a:xfrm>
      </p:grpSpPr>
      <p:sp>
        <p:nvSpPr>
          <p:cNvPr id="320" name="Google Shape;320;p6"/>
          <p:cNvSpPr txBox="1"/>
          <p:nvPr>
            <p:ph type="title"/>
          </p:nvPr>
        </p:nvSpPr>
        <p:spPr>
          <a:xfrm>
            <a:off x="6096000" y="229914"/>
            <a:ext cx="5638800" cy="577514"/>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Calibri"/>
              <a:buNone/>
            </a:pPr>
            <a:r>
              <a:rPr b="1" lang="en-US">
                <a:latin typeface="Calibri"/>
                <a:ea typeface="Calibri"/>
                <a:cs typeface="Calibri"/>
                <a:sym typeface="Calibri"/>
              </a:rPr>
              <a:t>Background</a:t>
            </a:r>
            <a:endParaRPr/>
          </a:p>
        </p:txBody>
      </p:sp>
      <p:sp>
        <p:nvSpPr>
          <p:cNvPr id="321" name="Google Shape;321;p6"/>
          <p:cNvSpPr txBox="1"/>
          <p:nvPr>
            <p:ph idx="1" type="body"/>
          </p:nvPr>
        </p:nvSpPr>
        <p:spPr>
          <a:xfrm>
            <a:off x="6005484" y="1454170"/>
            <a:ext cx="5819831" cy="4149311"/>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3600"/>
              <a:buChar char="•"/>
            </a:pPr>
            <a:r>
              <a:rPr lang="en-US" sz="3600"/>
              <a:t>What are the current Domestic Violence issues with Healthcare and Service Providers in Indian Country?</a:t>
            </a:r>
            <a:endParaRPr/>
          </a:p>
          <a:p>
            <a:pPr indent="-228600" lvl="0" marL="228600" rtl="0" algn="l">
              <a:lnSpc>
                <a:spcPct val="90000"/>
              </a:lnSpc>
              <a:spcBef>
                <a:spcPts val="1000"/>
              </a:spcBef>
              <a:spcAft>
                <a:spcPts val="0"/>
              </a:spcAft>
              <a:buClr>
                <a:schemeClr val="dk1"/>
              </a:buClr>
              <a:buSzPts val="3600"/>
              <a:buChar char="•"/>
            </a:pPr>
            <a:r>
              <a:rPr lang="en-US" sz="3600"/>
              <a:t>Literature Foundations</a:t>
            </a:r>
            <a:endParaRPr/>
          </a:p>
          <a:p>
            <a:pPr indent="-228600" lvl="0" marL="228600" rtl="0" algn="l">
              <a:lnSpc>
                <a:spcPct val="90000"/>
              </a:lnSpc>
              <a:spcBef>
                <a:spcPts val="1000"/>
              </a:spcBef>
              <a:spcAft>
                <a:spcPts val="0"/>
              </a:spcAft>
              <a:buClr>
                <a:schemeClr val="dk1"/>
              </a:buClr>
              <a:buSzPts val="3600"/>
              <a:buChar char="•"/>
            </a:pPr>
            <a:r>
              <a:rPr lang="en-US" sz="3600"/>
              <a:t>Scope and Complexities</a:t>
            </a:r>
            <a:endParaRPr/>
          </a:p>
        </p:txBody>
      </p:sp>
      <p:sp>
        <p:nvSpPr>
          <p:cNvPr id="322" name="Google Shape;322;p6"/>
          <p:cNvSpPr/>
          <p:nvPr/>
        </p:nvSpPr>
        <p:spPr>
          <a:xfrm>
            <a:off x="1" y="0"/>
            <a:ext cx="5402178" cy="6858000"/>
          </a:xfrm>
          <a:prstGeom prst="rect">
            <a:avLst/>
          </a:prstGeom>
          <a:solidFill>
            <a:schemeClr val="dk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A picture containing currency, coin&#10;&#10;Description automatically generated" id="323" name="Google Shape;323;p6"/>
          <p:cNvPicPr preferRelativeResize="0"/>
          <p:nvPr/>
        </p:nvPicPr>
        <p:blipFill rotWithShape="1">
          <a:blip r:embed="rId3">
            <a:alphaModFix/>
          </a:blip>
          <a:srcRect b="-1" l="2273" r="-1" t="0"/>
          <a:stretch/>
        </p:blipFill>
        <p:spPr>
          <a:xfrm>
            <a:off x="55591" y="518671"/>
            <a:ext cx="5290998" cy="5290998"/>
          </a:xfrm>
          <a:custGeom>
            <a:rect b="b" l="l" r="r" t="t"/>
            <a:pathLst>
              <a:path extrusionOk="0" h="5290998" w="5290998">
                <a:moveTo>
                  <a:pt x="2645499" y="0"/>
                </a:moveTo>
                <a:cubicBezTo>
                  <a:pt x="4106568" y="0"/>
                  <a:pt x="5290998" y="1184430"/>
                  <a:pt x="5290998" y="2645499"/>
                </a:cubicBezTo>
                <a:cubicBezTo>
                  <a:pt x="5290998" y="4106568"/>
                  <a:pt x="4106568" y="5290998"/>
                  <a:pt x="2645499" y="5290998"/>
                </a:cubicBezTo>
                <a:cubicBezTo>
                  <a:pt x="1184430" y="5290998"/>
                  <a:pt x="0" y="4106568"/>
                  <a:pt x="0" y="2645499"/>
                </a:cubicBezTo>
                <a:cubicBezTo>
                  <a:pt x="0" y="1184430"/>
                  <a:pt x="1184430" y="0"/>
                  <a:pt x="2645499" y="0"/>
                </a:cubicBezTo>
                <a:close/>
              </a:path>
            </a:pathLst>
          </a:cu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327" name="Shape 327"/>
        <p:cNvGrpSpPr/>
        <p:nvPr/>
      </p:nvGrpSpPr>
      <p:grpSpPr>
        <a:xfrm>
          <a:off x="0" y="0"/>
          <a:ext cx="0" cy="0"/>
          <a:chOff x="0" y="0"/>
          <a:chExt cx="0" cy="0"/>
        </a:xfrm>
      </p:grpSpPr>
      <p:sp>
        <p:nvSpPr>
          <p:cNvPr id="328" name="Google Shape;328;p7"/>
          <p:cNvSpPr/>
          <p:nvPr/>
        </p:nvSpPr>
        <p:spPr>
          <a:xfrm>
            <a:off x="0" y="0"/>
            <a:ext cx="12188952" cy="6858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A picture containing food, corn, corn on the cob, corn kernels&#10;&#10;Description automatically generated" id="329" name="Google Shape;329;p7"/>
          <p:cNvPicPr preferRelativeResize="0"/>
          <p:nvPr>
            <p:ph idx="1" type="body"/>
          </p:nvPr>
        </p:nvPicPr>
        <p:blipFill rotWithShape="1">
          <a:blip r:embed="rId3">
            <a:alphaModFix amt="50000"/>
          </a:blip>
          <a:srcRect b="7496" l="0" r="-1" t="7575"/>
          <a:stretch/>
        </p:blipFill>
        <p:spPr>
          <a:xfrm>
            <a:off x="20" y="10"/>
            <a:ext cx="12188930" cy="6857990"/>
          </a:xfrm>
          <a:prstGeom prst="rect">
            <a:avLst/>
          </a:prstGeom>
          <a:noFill/>
          <a:ln>
            <a:noFill/>
          </a:ln>
        </p:spPr>
      </p:pic>
      <p:sp>
        <p:nvSpPr>
          <p:cNvPr id="330" name="Google Shape;330;p7"/>
          <p:cNvSpPr txBox="1"/>
          <p:nvPr>
            <p:ph type="title"/>
          </p:nvPr>
        </p:nvSpPr>
        <p:spPr>
          <a:xfrm>
            <a:off x="1524000" y="1122363"/>
            <a:ext cx="9144000" cy="306324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rgbClr val="FFFFFF"/>
              </a:buClr>
              <a:buSzPts val="6400"/>
              <a:buFont typeface="Calibri"/>
              <a:buNone/>
            </a:pPr>
            <a:r>
              <a:rPr b="1" lang="en-US" sz="6400">
                <a:solidFill>
                  <a:srgbClr val="FFFFFF"/>
                </a:solidFill>
                <a:latin typeface="Calibri"/>
                <a:ea typeface="Calibri"/>
                <a:cs typeface="Calibri"/>
                <a:sym typeface="Calibri"/>
              </a:rPr>
              <a:t>Framework/Methodology</a:t>
            </a:r>
            <a:endParaRPr/>
          </a:p>
        </p:txBody>
      </p:sp>
      <p:sp>
        <p:nvSpPr>
          <p:cNvPr id="331" name="Google Shape;331;p7"/>
          <p:cNvSpPr/>
          <p:nvPr/>
        </p:nvSpPr>
        <p:spPr>
          <a:xfrm>
            <a:off x="3974206" y="4368623"/>
            <a:ext cx="4243589" cy="18288"/>
          </a:xfrm>
          <a:custGeom>
            <a:rect b="b" l="l" r="r" t="t"/>
            <a:pathLst>
              <a:path extrusionOk="0" fill="none" h="18288" w="4243589">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extrusionOk="0" h="18288" w="4243589">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rgbClr val="FFFFFF">
              <a:alpha val="74901"/>
            </a:srgbClr>
          </a:solidFill>
          <a:ln cap="rnd" cmpd="sng" w="44450">
            <a:solidFill>
              <a:srgbClr val="FFFFFF">
                <a:alpha val="74901"/>
              </a:srgb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36" name="Shape 336"/>
        <p:cNvGrpSpPr/>
        <p:nvPr/>
      </p:nvGrpSpPr>
      <p:grpSpPr>
        <a:xfrm>
          <a:off x="0" y="0"/>
          <a:ext cx="0" cy="0"/>
          <a:chOff x="0" y="0"/>
          <a:chExt cx="0" cy="0"/>
        </a:xfrm>
      </p:grpSpPr>
      <p:sp>
        <p:nvSpPr>
          <p:cNvPr id="337" name="Google Shape;337;p8"/>
          <p:cNvSpPr/>
          <p:nvPr/>
        </p:nvSpPr>
        <p:spPr>
          <a:xfrm>
            <a:off x="-1"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8" name="Google Shape;338;p8"/>
          <p:cNvSpPr txBox="1"/>
          <p:nvPr>
            <p:ph type="title"/>
          </p:nvPr>
        </p:nvSpPr>
        <p:spPr>
          <a:xfrm>
            <a:off x="6892117" y="154779"/>
            <a:ext cx="4589493" cy="843271"/>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Calibri"/>
              <a:buNone/>
            </a:pPr>
            <a:r>
              <a:rPr b="1" lang="en-US" sz="4000">
                <a:latin typeface="Calibri"/>
                <a:ea typeface="Calibri"/>
                <a:cs typeface="Calibri"/>
                <a:sym typeface="Calibri"/>
              </a:rPr>
              <a:t>Framework/</a:t>
            </a:r>
            <a:br>
              <a:rPr b="1" lang="en-US" sz="4000">
                <a:latin typeface="Calibri"/>
                <a:ea typeface="Calibri"/>
                <a:cs typeface="Calibri"/>
                <a:sym typeface="Calibri"/>
              </a:rPr>
            </a:br>
            <a:r>
              <a:rPr b="1" lang="en-US" sz="4000">
                <a:latin typeface="Calibri"/>
                <a:ea typeface="Calibri"/>
                <a:cs typeface="Calibri"/>
                <a:sym typeface="Calibri"/>
              </a:rPr>
              <a:t>Methodology</a:t>
            </a:r>
            <a:endParaRPr sz="4000"/>
          </a:p>
        </p:txBody>
      </p:sp>
      <p:pic>
        <p:nvPicPr>
          <p:cNvPr descr="A picture containing food, corn, corn on the cob, corn kernels&#10;&#10;Description automatically generated" id="339" name="Google Shape;339;p8"/>
          <p:cNvPicPr preferRelativeResize="0"/>
          <p:nvPr/>
        </p:nvPicPr>
        <p:blipFill rotWithShape="1">
          <a:blip r:embed="rId3">
            <a:alphaModFix amt="50000"/>
          </a:blip>
          <a:srcRect b="-1" l="12302" r="21691" t="0"/>
          <a:stretch/>
        </p:blipFill>
        <p:spPr>
          <a:xfrm>
            <a:off x="1" y="10"/>
            <a:ext cx="6431279" cy="6857990"/>
          </a:xfrm>
          <a:custGeom>
            <a:rect b="b" l="l" r="r" t="t"/>
            <a:pathLst>
              <a:path extrusionOk="0" h="6858000" w="6832674">
                <a:moveTo>
                  <a:pt x="0" y="0"/>
                </a:moveTo>
                <a:lnTo>
                  <a:pt x="6832674" y="0"/>
                </a:lnTo>
                <a:lnTo>
                  <a:pt x="6749707" y="183520"/>
                </a:lnTo>
                <a:cubicBezTo>
                  <a:pt x="6327787" y="1181050"/>
                  <a:pt x="6094475" y="2277779"/>
                  <a:pt x="6094475" y="3429000"/>
                </a:cubicBezTo>
                <a:cubicBezTo>
                  <a:pt x="6094475" y="4580222"/>
                  <a:pt x="6327787" y="5676950"/>
                  <a:pt x="6749707" y="6674481"/>
                </a:cubicBezTo>
                <a:lnTo>
                  <a:pt x="6832674" y="6858000"/>
                </a:lnTo>
                <a:lnTo>
                  <a:pt x="0" y="6858000"/>
                </a:lnTo>
                <a:close/>
              </a:path>
            </a:pathLst>
          </a:custGeom>
          <a:noFill/>
          <a:ln>
            <a:noFill/>
          </a:ln>
        </p:spPr>
      </p:pic>
      <p:sp>
        <p:nvSpPr>
          <p:cNvPr id="340" name="Google Shape;340;p8"/>
          <p:cNvSpPr txBox="1"/>
          <p:nvPr>
            <p:ph idx="1" type="body"/>
          </p:nvPr>
        </p:nvSpPr>
        <p:spPr>
          <a:xfrm>
            <a:off x="6680959" y="2466500"/>
            <a:ext cx="5011807" cy="4236721"/>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dk1"/>
              </a:buClr>
              <a:buSzPts val="3600"/>
              <a:buChar char="•"/>
            </a:pPr>
            <a:r>
              <a:rPr lang="en-US" sz="3600"/>
              <a:t>Framework</a:t>
            </a:r>
            <a:endParaRPr/>
          </a:p>
          <a:p>
            <a:pPr indent="-228600" lvl="0" marL="228600" rtl="0" algn="l">
              <a:lnSpc>
                <a:spcPct val="90000"/>
              </a:lnSpc>
              <a:spcBef>
                <a:spcPts val="1000"/>
              </a:spcBef>
              <a:spcAft>
                <a:spcPts val="0"/>
              </a:spcAft>
              <a:buClr>
                <a:schemeClr val="dk1"/>
              </a:buClr>
              <a:buSzPts val="3600"/>
              <a:buChar char="•"/>
            </a:pPr>
            <a:r>
              <a:rPr lang="en-US" sz="3600"/>
              <a:t>Recruitment Plan</a:t>
            </a:r>
            <a:endParaRPr/>
          </a:p>
          <a:p>
            <a:pPr indent="-228600" lvl="0" marL="228600" rtl="0" algn="l">
              <a:lnSpc>
                <a:spcPct val="90000"/>
              </a:lnSpc>
              <a:spcBef>
                <a:spcPts val="1000"/>
              </a:spcBef>
              <a:spcAft>
                <a:spcPts val="0"/>
              </a:spcAft>
              <a:buClr>
                <a:schemeClr val="dk1"/>
              </a:buClr>
              <a:buSzPts val="3600"/>
              <a:buChar char="•"/>
            </a:pPr>
            <a:r>
              <a:rPr lang="en-US" sz="3600"/>
              <a:t>Criteria   </a:t>
            </a:r>
            <a:endParaRPr/>
          </a:p>
          <a:p>
            <a:pPr indent="-228600" lvl="0" marL="228600" rtl="0" algn="l">
              <a:lnSpc>
                <a:spcPct val="90000"/>
              </a:lnSpc>
              <a:spcBef>
                <a:spcPts val="1000"/>
              </a:spcBef>
              <a:spcAft>
                <a:spcPts val="0"/>
              </a:spcAft>
              <a:buClr>
                <a:schemeClr val="dk1"/>
              </a:buClr>
              <a:buSzPts val="3600"/>
              <a:buChar char="•"/>
            </a:pPr>
            <a:r>
              <a:rPr lang="en-US" sz="3600"/>
              <a:t>Diversity of Survivors</a:t>
            </a:r>
            <a:endParaRPr/>
          </a:p>
          <a:p>
            <a:pPr indent="-228600" lvl="0" marL="228600" rtl="0" algn="l">
              <a:lnSpc>
                <a:spcPct val="90000"/>
              </a:lnSpc>
              <a:spcBef>
                <a:spcPts val="1000"/>
              </a:spcBef>
              <a:spcAft>
                <a:spcPts val="0"/>
              </a:spcAft>
              <a:buClr>
                <a:schemeClr val="dk1"/>
              </a:buClr>
              <a:buSzPts val="3600"/>
              <a:buChar char="•"/>
            </a:pPr>
            <a:r>
              <a:rPr lang="en-US" sz="3600"/>
              <a:t>2 Focus Groups</a:t>
            </a:r>
            <a:endParaRPr/>
          </a:p>
          <a:p>
            <a:pPr indent="-228600" lvl="0" marL="228600" rtl="0" algn="l">
              <a:lnSpc>
                <a:spcPct val="90000"/>
              </a:lnSpc>
              <a:spcBef>
                <a:spcPts val="1000"/>
              </a:spcBef>
              <a:spcAft>
                <a:spcPts val="0"/>
              </a:spcAft>
              <a:buClr>
                <a:schemeClr val="dk1"/>
              </a:buClr>
              <a:buSzPts val="3600"/>
              <a:buChar char="•"/>
            </a:pPr>
            <a:r>
              <a:rPr lang="en-US" sz="3600"/>
              <a:t>Norms for Community Sharing</a:t>
            </a:r>
            <a:endParaRPr/>
          </a:p>
        </p:txBody>
      </p:sp>
      <p:sp>
        <p:nvSpPr>
          <p:cNvPr id="341" name="Google Shape;341;p8"/>
          <p:cNvSpPr txBox="1"/>
          <p:nvPr/>
        </p:nvSpPr>
        <p:spPr>
          <a:xfrm>
            <a:off x="5913120" y="1266167"/>
            <a:ext cx="6275831" cy="80021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800">
                <a:solidFill>
                  <a:schemeClr val="dk1"/>
                </a:solidFill>
                <a:latin typeface="Calibri"/>
                <a:ea typeface="Calibri"/>
                <a:cs typeface="Calibri"/>
                <a:sym typeface="Calibri"/>
              </a:rPr>
              <a:t>What was the process of data collection? </a:t>
            </a:r>
            <a:endParaRPr/>
          </a:p>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45" name="Shape 345"/>
        <p:cNvGrpSpPr/>
        <p:nvPr/>
      </p:nvGrpSpPr>
      <p:grpSpPr>
        <a:xfrm>
          <a:off x="0" y="0"/>
          <a:ext cx="0" cy="0"/>
          <a:chOff x="0" y="0"/>
          <a:chExt cx="0" cy="0"/>
        </a:xfrm>
      </p:grpSpPr>
      <p:sp>
        <p:nvSpPr>
          <p:cNvPr id="346" name="Google Shape;346;p9"/>
          <p:cNvSpPr/>
          <p:nvPr/>
        </p:nvSpPr>
        <p:spPr>
          <a:xfrm>
            <a:off x="-1"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A painting of people sitting on a boat&#10;&#10;Description automatically generated with low confidence" id="347" name="Google Shape;347;p9"/>
          <p:cNvPicPr preferRelativeResize="0"/>
          <p:nvPr/>
        </p:nvPicPr>
        <p:blipFill rotWithShape="1">
          <a:blip r:embed="rId3">
            <a:alphaModFix/>
          </a:blip>
          <a:srcRect b="9693" l="0" r="1" t="48400"/>
          <a:stretch/>
        </p:blipFill>
        <p:spPr>
          <a:xfrm>
            <a:off x="-1" y="10"/>
            <a:ext cx="12192001" cy="6857990"/>
          </a:xfrm>
          <a:prstGeom prst="rect">
            <a:avLst/>
          </a:prstGeom>
          <a:noFill/>
          <a:ln>
            <a:noFill/>
          </a:ln>
        </p:spPr>
      </p:pic>
      <p:sp>
        <p:nvSpPr>
          <p:cNvPr id="348" name="Google Shape;348;p9"/>
          <p:cNvSpPr/>
          <p:nvPr/>
        </p:nvSpPr>
        <p:spPr>
          <a:xfrm rot="-5400000">
            <a:off x="-1103377" y="1100316"/>
            <a:ext cx="6858003" cy="4657347"/>
          </a:xfrm>
          <a:prstGeom prst="rect">
            <a:avLst/>
          </a:prstGeom>
          <a:gradFill>
            <a:gsLst>
              <a:gs pos="0">
                <a:srgbClr val="000000">
                  <a:alpha val="0"/>
                </a:srgbClr>
              </a:gs>
              <a:gs pos="48000">
                <a:srgbClr val="000000">
                  <a:alpha val="23921"/>
                </a:srgbClr>
              </a:gs>
              <a:gs pos="85000">
                <a:srgbClr val="000000">
                  <a:alpha val="44705"/>
                </a:srgbClr>
              </a:gs>
              <a:gs pos="100000">
                <a:srgbClr val="000000">
                  <a:alpha val="44705"/>
                </a:srgbClr>
              </a:gs>
            </a:gsLst>
            <a:lin ang="162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9" name="Google Shape;349;p9"/>
          <p:cNvSpPr txBox="1"/>
          <p:nvPr>
            <p:ph type="title"/>
          </p:nvPr>
        </p:nvSpPr>
        <p:spPr>
          <a:xfrm>
            <a:off x="264324" y="576560"/>
            <a:ext cx="3181402" cy="97346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FFFFFF"/>
              </a:buClr>
              <a:buSzPts val="6400"/>
              <a:buFont typeface="Calibri"/>
              <a:buNone/>
            </a:pPr>
            <a:r>
              <a:rPr b="1" lang="en-US" sz="6400">
                <a:solidFill>
                  <a:srgbClr val="FFFFFF"/>
                </a:solidFill>
                <a:latin typeface="Calibri"/>
                <a:ea typeface="Calibri"/>
                <a:cs typeface="Calibri"/>
                <a:sym typeface="Calibri"/>
              </a:rPr>
              <a:t>Analysis</a:t>
            </a:r>
            <a:endParaRPr/>
          </a:p>
        </p:txBody>
      </p:sp>
      <p:sp>
        <p:nvSpPr>
          <p:cNvPr id="350" name="Google Shape;350;p9"/>
          <p:cNvSpPr/>
          <p:nvPr/>
        </p:nvSpPr>
        <p:spPr>
          <a:xfrm rot="5400000">
            <a:off x="7540187" y="2206184"/>
            <a:ext cx="6858003" cy="2445624"/>
          </a:xfrm>
          <a:prstGeom prst="rect">
            <a:avLst/>
          </a:prstGeom>
          <a:gradFill>
            <a:gsLst>
              <a:gs pos="0">
                <a:srgbClr val="000000">
                  <a:alpha val="0"/>
                </a:srgbClr>
              </a:gs>
              <a:gs pos="48000">
                <a:srgbClr val="000000">
                  <a:alpha val="23921"/>
                </a:srgbClr>
              </a:gs>
              <a:gs pos="85000">
                <a:srgbClr val="000000">
                  <a:alpha val="44705"/>
                </a:srgbClr>
              </a:gs>
              <a:gs pos="100000">
                <a:srgbClr val="000000">
                  <a:alpha val="44705"/>
                </a:srgbClr>
              </a:gs>
            </a:gsLst>
            <a:lin ang="162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2023-05-03T17:49:45Z</dcterms:created>
  <dc:creator>Kendra Root</dc:creator>
</cp:coreProperties>
</file>